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XGNBBTkAKxjwtNdZJqHWA==" hashData="hgVZW4CNAGh9f8aOMO2gesTnCXOcmsvSpcMNYxYwzJg/Id2YRsBh9t3WRMHkK1piiETepl6ery+55MUNe7f1K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85"/>
    <a:srgbClr val="8F3F96"/>
    <a:srgbClr val="DBEFE8"/>
    <a:srgbClr val="E8D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8"/>
    <p:restoredTop sz="94705"/>
  </p:normalViewPr>
  <p:slideViewPr>
    <p:cSldViewPr snapToGrid="0" snapToObjects="1">
      <p:cViewPr>
        <p:scale>
          <a:sx n="120" d="100"/>
          <a:sy n="120" d="100"/>
        </p:scale>
        <p:origin x="864" y="1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B98D-1B4B-6743-802C-3AF8B3680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FC57B-E1D2-B946-9AF7-43D4CF02E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C2ABA-5039-C749-950D-EDD6485BC1E8}"/>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05A47428-174C-8C4C-A064-23EEF5ADE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197A1-4975-B942-A64E-E8B5939FE3C3}"/>
              </a:ext>
            </a:extLst>
          </p:cNvPr>
          <p:cNvSpPr>
            <a:spLocks noGrp="1"/>
          </p:cNvSpPr>
          <p:nvPr>
            <p:ph type="sldNum" sz="quarter" idx="12"/>
          </p:nvPr>
        </p:nvSpPr>
        <p:spPr/>
        <p:txBody>
          <a:bodyPr/>
          <a:lstStyle/>
          <a:p>
            <a:fld id="{670EBEB5-6F16-8E43-8624-82480C1661D7}"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6FC97742-2434-7041-81DE-6E699E9B6376}"/>
              </a:ext>
            </a:extLst>
          </p:cNvPr>
          <p:cNvPicPr>
            <a:picLocks noChangeAspect="1"/>
          </p:cNvPicPr>
          <p:nvPr userDrawn="1"/>
        </p:nvPicPr>
        <p:blipFill>
          <a:blip r:embed="rId2"/>
          <a:stretch>
            <a:fillRect/>
          </a:stretch>
        </p:blipFill>
        <p:spPr>
          <a:xfrm>
            <a:off x="0" y="2057400"/>
            <a:ext cx="10058400" cy="4800600"/>
          </a:xfrm>
          <a:prstGeom prst="rect">
            <a:avLst/>
          </a:prstGeom>
        </p:spPr>
      </p:pic>
      <p:pic>
        <p:nvPicPr>
          <p:cNvPr id="8" name="Picture 7" descr="A close up of a logo&#10;&#10;Description automatically generated">
            <a:extLst>
              <a:ext uri="{FF2B5EF4-FFF2-40B4-BE49-F238E27FC236}">
                <a16:creationId xmlns:a16="http://schemas.microsoft.com/office/drawing/2014/main" id="{0666638C-B429-B64E-BC06-DB53C4D5BD38}"/>
              </a:ext>
            </a:extLst>
          </p:cNvPr>
          <p:cNvPicPr>
            <a:picLocks noChangeAspect="1"/>
          </p:cNvPicPr>
          <p:nvPr userDrawn="1"/>
        </p:nvPicPr>
        <p:blipFill>
          <a:blip r:embed="rId3"/>
          <a:stretch>
            <a:fillRect/>
          </a:stretch>
        </p:blipFill>
        <p:spPr>
          <a:xfrm>
            <a:off x="6972300" y="5054600"/>
            <a:ext cx="5219700" cy="1803400"/>
          </a:xfrm>
          <a:prstGeom prst="rect">
            <a:avLst/>
          </a:prstGeom>
        </p:spPr>
      </p:pic>
      <p:pic>
        <p:nvPicPr>
          <p:cNvPr id="9" name="Picture 8" descr="A close up of a card&#10;&#10;Description automatically generated">
            <a:extLst>
              <a:ext uri="{FF2B5EF4-FFF2-40B4-BE49-F238E27FC236}">
                <a16:creationId xmlns:a16="http://schemas.microsoft.com/office/drawing/2014/main" id="{5BC0605E-D9C4-3F4B-84E3-81FA706507BA}"/>
              </a:ext>
            </a:extLst>
          </p:cNvPr>
          <p:cNvPicPr>
            <a:picLocks noChangeAspect="1"/>
          </p:cNvPicPr>
          <p:nvPr userDrawn="1"/>
        </p:nvPicPr>
        <p:blipFill>
          <a:blip r:embed="rId4"/>
          <a:stretch>
            <a:fillRect/>
          </a:stretch>
        </p:blipFill>
        <p:spPr>
          <a:xfrm>
            <a:off x="0" y="0"/>
            <a:ext cx="5219700" cy="1803400"/>
          </a:xfrm>
          <a:prstGeom prst="rect">
            <a:avLst/>
          </a:prstGeom>
        </p:spPr>
      </p:pic>
      <p:pic>
        <p:nvPicPr>
          <p:cNvPr id="10" name="Picture 9" descr="A close up of a logo&#10;&#10;Description automatically generated">
            <a:extLst>
              <a:ext uri="{FF2B5EF4-FFF2-40B4-BE49-F238E27FC236}">
                <a16:creationId xmlns:a16="http://schemas.microsoft.com/office/drawing/2014/main" id="{C4B6AD77-BB41-5249-84F3-A3F8D45EBD3C}"/>
              </a:ext>
            </a:extLst>
          </p:cNvPr>
          <p:cNvPicPr>
            <a:picLocks noChangeAspect="1"/>
          </p:cNvPicPr>
          <p:nvPr userDrawn="1"/>
        </p:nvPicPr>
        <p:blipFill>
          <a:blip r:embed="rId5"/>
          <a:stretch>
            <a:fillRect/>
          </a:stretch>
        </p:blipFill>
        <p:spPr>
          <a:xfrm>
            <a:off x="4991100" y="-1"/>
            <a:ext cx="7200900" cy="2181885"/>
          </a:xfrm>
          <a:prstGeom prst="rect">
            <a:avLst/>
          </a:prstGeom>
        </p:spPr>
      </p:pic>
    </p:spTree>
    <p:extLst>
      <p:ext uri="{BB962C8B-B14F-4D97-AF65-F5344CB8AC3E}">
        <p14:creationId xmlns:p14="http://schemas.microsoft.com/office/powerpoint/2010/main" val="225012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E9E3-6DC4-AA45-869C-486D459F8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709B10-3860-CC44-81C1-6AF062867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71AE5-8226-A442-8FC9-6273330CCB1D}"/>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4C59E9C2-DB2C-6542-BF48-FD2C0B656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7E4F2-0438-E142-99AC-E182E9E0B90E}"/>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81424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5DF0D-172A-7E41-84A5-B8A64EED0E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AFBCDF-3385-CA4F-B3E7-8CE028BE1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F8F3-A9E7-4B46-8D90-414B1E9DEEBE}"/>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42F5AE25-0A42-F94B-B985-7B54FC745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C167A-06E7-9741-8EC3-8E1B23DF02A0}"/>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75567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DF7-F8D8-744E-BEC3-0683375FE776}"/>
              </a:ext>
            </a:extLst>
          </p:cNvPr>
          <p:cNvSpPr>
            <a:spLocks noGrp="1"/>
          </p:cNvSpPr>
          <p:nvPr>
            <p:ph type="title" hasCustomPrompt="1"/>
          </p:nvPr>
        </p:nvSpPr>
        <p:spPr>
          <a:xfrm>
            <a:off x="838200" y="372136"/>
            <a:ext cx="10515600" cy="1431264"/>
          </a:xfrm>
        </p:spPr>
        <p:txBody>
          <a:bodyPr anchor="t"/>
          <a:lstStyle>
            <a:lvl1pPr>
              <a:defRPr b="1" i="0">
                <a:solidFill>
                  <a:schemeClr val="tx2"/>
                </a:solidFill>
                <a:latin typeface="Corbel" panose="020B0503020204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AD9A5E6-B433-E341-A68A-858BE70B3548}"/>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17D83BF2-6CA0-B648-AD74-C9C691FDA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9E70C-96DE-9C49-9345-48EC89E5C3D4}"/>
              </a:ext>
            </a:extLst>
          </p:cNvPr>
          <p:cNvSpPr>
            <a:spLocks noGrp="1"/>
          </p:cNvSpPr>
          <p:nvPr>
            <p:ph type="sldNum" sz="quarter" idx="12"/>
          </p:nvPr>
        </p:nvSpPr>
        <p:spPr/>
        <p:txBody>
          <a:bodyPr/>
          <a:lstStyle/>
          <a:p>
            <a:fld id="{670EBEB5-6F16-8E43-8624-82480C1661D7}"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44EC873B-BD89-604E-9404-9587CFB52D9D}"/>
              </a:ext>
            </a:extLst>
          </p:cNvPr>
          <p:cNvPicPr>
            <a:picLocks noChangeAspect="1"/>
          </p:cNvPicPr>
          <p:nvPr userDrawn="1"/>
        </p:nvPicPr>
        <p:blipFill>
          <a:blip r:embed="rId2"/>
          <a:stretch>
            <a:fillRect/>
          </a:stretch>
        </p:blipFill>
        <p:spPr>
          <a:xfrm>
            <a:off x="0" y="2057400"/>
            <a:ext cx="10058400" cy="4800600"/>
          </a:xfrm>
          <a:prstGeom prst="rect">
            <a:avLst/>
          </a:prstGeom>
        </p:spPr>
      </p:pic>
      <p:pic>
        <p:nvPicPr>
          <p:cNvPr id="8" name="Picture 7" descr="A close up of a logo&#10;&#10;Description automatically generated">
            <a:extLst>
              <a:ext uri="{FF2B5EF4-FFF2-40B4-BE49-F238E27FC236}">
                <a16:creationId xmlns:a16="http://schemas.microsoft.com/office/drawing/2014/main" id="{CB774BAB-9578-C44B-A45E-D46872AA249C}"/>
              </a:ext>
            </a:extLst>
          </p:cNvPr>
          <p:cNvPicPr>
            <a:picLocks noChangeAspect="1"/>
          </p:cNvPicPr>
          <p:nvPr userDrawn="1"/>
        </p:nvPicPr>
        <p:blipFill>
          <a:blip r:embed="rId3"/>
          <a:stretch>
            <a:fillRect/>
          </a:stretch>
        </p:blipFill>
        <p:spPr>
          <a:xfrm>
            <a:off x="6972300" y="5054600"/>
            <a:ext cx="5219700" cy="1803400"/>
          </a:xfrm>
          <a:prstGeom prst="rect">
            <a:avLst/>
          </a:prstGeom>
        </p:spPr>
      </p:pic>
      <p:sp>
        <p:nvSpPr>
          <p:cNvPr id="9" name="Rectangle 8">
            <a:extLst>
              <a:ext uri="{FF2B5EF4-FFF2-40B4-BE49-F238E27FC236}">
                <a16:creationId xmlns:a16="http://schemas.microsoft.com/office/drawing/2014/main" id="{49122DFD-F7FF-0144-ADED-E339231F0266}"/>
              </a:ext>
            </a:extLst>
          </p:cNvPr>
          <p:cNvSpPr/>
          <p:nvPr userDrawn="1"/>
        </p:nvSpPr>
        <p:spPr>
          <a:xfrm>
            <a:off x="0" y="6511636"/>
            <a:ext cx="12192000" cy="346364"/>
          </a:xfrm>
          <a:prstGeom prst="rect">
            <a:avLst/>
          </a:prstGeom>
          <a:solidFill>
            <a:srgbClr val="242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A1D6BE7-B281-CC46-84A5-81597E2CFBD2}"/>
              </a:ext>
            </a:extLst>
          </p:cNvPr>
          <p:cNvSpPr/>
          <p:nvPr userDrawn="1"/>
        </p:nvSpPr>
        <p:spPr>
          <a:xfrm>
            <a:off x="424338" y="6502758"/>
            <a:ext cx="431031" cy="34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a:p>
        </p:txBody>
      </p:sp>
      <p:sp>
        <p:nvSpPr>
          <p:cNvPr id="11" name="Slide Number Placeholder 5">
            <a:extLst>
              <a:ext uri="{FF2B5EF4-FFF2-40B4-BE49-F238E27FC236}">
                <a16:creationId xmlns:a16="http://schemas.microsoft.com/office/drawing/2014/main" id="{2449802E-83B2-7B47-BD9C-F18989F7F58A}"/>
              </a:ext>
            </a:extLst>
          </p:cNvPr>
          <p:cNvSpPr txBox="1">
            <a:spLocks/>
          </p:cNvSpPr>
          <p:nvPr userDrawn="1"/>
        </p:nvSpPr>
        <p:spPr>
          <a:xfrm>
            <a:off x="217059" y="6484499"/>
            <a:ext cx="845589"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337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0087-7555-604F-9404-87DE530138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CEBE2-0FFF-F64D-8667-5DBFE33B6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43505-5DCE-C142-A0F4-37D8A895E69F}"/>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CD808414-87EA-8B42-9E35-F4522C5B6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5C631-F564-6E40-8E61-35282A7C31F8}"/>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165457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378-0A9C-F845-BCAD-9A00C9DF7D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A5FE5-3185-234E-A539-F4A4F8D63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8E10B-8126-3349-AACA-D05B9108A6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425B8-0955-A642-BB58-809EA23FC65F}"/>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6" name="Footer Placeholder 5">
            <a:extLst>
              <a:ext uri="{FF2B5EF4-FFF2-40B4-BE49-F238E27FC236}">
                <a16:creationId xmlns:a16="http://schemas.microsoft.com/office/drawing/2014/main" id="{8E8E1369-B0B3-A04E-A600-84BCF5005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B2C62-2126-7E4F-A43E-09C7FC4E88BD}"/>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368169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BF18-84F2-8A4B-9BD4-44E1D9FB98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3D6B5-C201-4A41-BEDE-4B34AC22AC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5358D-26D0-4C4B-95A2-B15CB9562A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EBCC18-A0B7-2246-A02C-1202298F5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981CEE-4EEA-1A46-B179-D040F67E9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96692-44EF-7C40-B7FF-64B43C2875F7}"/>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8" name="Footer Placeholder 7">
            <a:extLst>
              <a:ext uri="{FF2B5EF4-FFF2-40B4-BE49-F238E27FC236}">
                <a16:creationId xmlns:a16="http://schemas.microsoft.com/office/drawing/2014/main" id="{35B4F274-1137-CE42-9615-6B42D5428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8FA7C-02DC-1842-AC1E-62B9AAF8816E}"/>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41819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3174-D28E-944F-ABF3-B972B93368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2B635D-9A14-FF48-AD6C-B2CBB4A7CB53}"/>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4" name="Footer Placeholder 3">
            <a:extLst>
              <a:ext uri="{FF2B5EF4-FFF2-40B4-BE49-F238E27FC236}">
                <a16:creationId xmlns:a16="http://schemas.microsoft.com/office/drawing/2014/main" id="{480722AC-4637-A345-B5B4-595929F885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D76BE-EB6D-FE4A-A0B6-8E045E2E0A8E}"/>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137804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5B9FA-FCD1-BB4C-AD93-CB755046E7F6}"/>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3" name="Footer Placeholder 2">
            <a:extLst>
              <a:ext uri="{FF2B5EF4-FFF2-40B4-BE49-F238E27FC236}">
                <a16:creationId xmlns:a16="http://schemas.microsoft.com/office/drawing/2014/main" id="{AFADFB1A-E024-7040-BA39-C3F3CFDCB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4B19AA-7AC1-8348-BBE0-EDF609E08540}"/>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125037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327A-D9F4-B748-B153-E893DAE03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80022-7512-5A4F-9BEB-3A1EE391A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C8EEF8-A11F-9B41-827D-F0F679AA2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EB6BB-B3EF-D247-81E1-C3692A1C573A}"/>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6" name="Footer Placeholder 5">
            <a:extLst>
              <a:ext uri="{FF2B5EF4-FFF2-40B4-BE49-F238E27FC236}">
                <a16:creationId xmlns:a16="http://schemas.microsoft.com/office/drawing/2014/main" id="{D02BF50D-4561-5846-80A8-1C25F1C5E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CE90C-A970-2647-BA01-C44C1061C721}"/>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186616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62B4-A802-ED4A-96D7-AAA38C7E3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4F30E8-FF8D-CF4B-93DA-C98D75BFC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DC5A24-7184-1848-B5C9-9E90CBF5E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F1A4A-4CAC-FD4C-B980-C2C95DD7337A}"/>
              </a:ext>
            </a:extLst>
          </p:cNvPr>
          <p:cNvSpPr>
            <a:spLocks noGrp="1"/>
          </p:cNvSpPr>
          <p:nvPr>
            <p:ph type="dt" sz="half" idx="10"/>
          </p:nvPr>
        </p:nvSpPr>
        <p:spPr/>
        <p:txBody>
          <a:bodyPr/>
          <a:lstStyle/>
          <a:p>
            <a:fld id="{68F3EB85-5AB4-B941-B1EB-D47F8F4981C3}" type="datetimeFigureOut">
              <a:rPr lang="en-US" smtClean="0"/>
              <a:t>6/3/20</a:t>
            </a:fld>
            <a:endParaRPr lang="en-US"/>
          </a:p>
        </p:txBody>
      </p:sp>
      <p:sp>
        <p:nvSpPr>
          <p:cNvPr id="6" name="Footer Placeholder 5">
            <a:extLst>
              <a:ext uri="{FF2B5EF4-FFF2-40B4-BE49-F238E27FC236}">
                <a16:creationId xmlns:a16="http://schemas.microsoft.com/office/drawing/2014/main" id="{AE577EEE-49F9-1C49-9BAD-1B5FAECE1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D94E1-76DE-B244-8B2C-1C037156631E}"/>
              </a:ext>
            </a:extLst>
          </p:cNvPr>
          <p:cNvSpPr>
            <a:spLocks noGrp="1"/>
          </p:cNvSpPr>
          <p:nvPr>
            <p:ph type="sldNum" sz="quarter" idx="12"/>
          </p:nvPr>
        </p:nvSpPr>
        <p:spPr/>
        <p:txBody>
          <a:bodyPr/>
          <a:lstStyle/>
          <a:p>
            <a:fld id="{670EBEB5-6F16-8E43-8624-82480C1661D7}" type="slidenum">
              <a:rPr lang="en-US" smtClean="0"/>
              <a:t>‹#›</a:t>
            </a:fld>
            <a:endParaRPr lang="en-US"/>
          </a:p>
        </p:txBody>
      </p:sp>
    </p:spTree>
    <p:extLst>
      <p:ext uri="{BB962C8B-B14F-4D97-AF65-F5344CB8AC3E}">
        <p14:creationId xmlns:p14="http://schemas.microsoft.com/office/powerpoint/2010/main" val="304885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18790D-CAD7-5341-95D4-51702A467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EA6256-4DC1-CF49-8ADF-68504B7D8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71FBE-955A-0442-8CAE-45267788F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3EB85-5AB4-B941-B1EB-D47F8F4981C3}" type="datetimeFigureOut">
              <a:rPr lang="en-US" smtClean="0"/>
              <a:t>6/3/20</a:t>
            </a:fld>
            <a:endParaRPr lang="en-US"/>
          </a:p>
        </p:txBody>
      </p:sp>
      <p:sp>
        <p:nvSpPr>
          <p:cNvPr id="5" name="Footer Placeholder 4">
            <a:extLst>
              <a:ext uri="{FF2B5EF4-FFF2-40B4-BE49-F238E27FC236}">
                <a16:creationId xmlns:a16="http://schemas.microsoft.com/office/drawing/2014/main" id="{113CCD94-3421-9E43-A3CA-3C3B16E99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3B8DB1-65ED-3442-9EC6-017710E8C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BEB5-6F16-8E43-8624-82480C1661D7}" type="slidenum">
              <a:rPr lang="en-US" smtClean="0"/>
              <a:t>‹#›</a:t>
            </a:fld>
            <a:endParaRPr lang="en-US"/>
          </a:p>
        </p:txBody>
      </p:sp>
    </p:spTree>
    <p:extLst>
      <p:ext uri="{BB962C8B-B14F-4D97-AF65-F5344CB8AC3E}">
        <p14:creationId xmlns:p14="http://schemas.microsoft.com/office/powerpoint/2010/main" val="363765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1BEDF35D-1B14-C04E-8E1D-0B663C063EA7}"/>
              </a:ext>
            </a:extLst>
          </p:cNvPr>
          <p:cNvPicPr>
            <a:picLocks noChangeAspect="1"/>
          </p:cNvPicPr>
          <p:nvPr/>
        </p:nvPicPr>
        <p:blipFill>
          <a:blip r:embed="rId2"/>
          <a:stretch>
            <a:fillRect/>
          </a:stretch>
        </p:blipFill>
        <p:spPr>
          <a:xfrm>
            <a:off x="1605158" y="1185576"/>
            <a:ext cx="1193156" cy="1193156"/>
          </a:xfrm>
          <a:prstGeom prst="rect">
            <a:avLst/>
          </a:prstGeom>
        </p:spPr>
      </p:pic>
      <p:sp>
        <p:nvSpPr>
          <p:cNvPr id="8" name="Rectangle 7">
            <a:extLst>
              <a:ext uri="{FF2B5EF4-FFF2-40B4-BE49-F238E27FC236}">
                <a16:creationId xmlns:a16="http://schemas.microsoft.com/office/drawing/2014/main" id="{74848C11-5D64-7C42-BF94-0709B987ADB5}"/>
              </a:ext>
            </a:extLst>
          </p:cNvPr>
          <p:cNvSpPr/>
          <p:nvPr/>
        </p:nvSpPr>
        <p:spPr>
          <a:xfrm>
            <a:off x="1817495" y="2338220"/>
            <a:ext cx="170793" cy="2780819"/>
          </a:xfrm>
          <a:prstGeom prst="rect">
            <a:avLst/>
          </a:prstGeom>
          <a:solidFill>
            <a:srgbClr val="8F3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5BC076-FE05-594C-A744-FF03A79848D4}"/>
              </a:ext>
            </a:extLst>
          </p:cNvPr>
          <p:cNvSpPr/>
          <p:nvPr/>
        </p:nvSpPr>
        <p:spPr>
          <a:xfrm>
            <a:off x="2201736" y="4766011"/>
            <a:ext cx="7069373" cy="353028"/>
          </a:xfrm>
          <a:prstGeom prst="rect">
            <a:avLst/>
          </a:prstGeom>
          <a:solidFill>
            <a:srgbClr val="00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orbel" panose="020B0503020204020204" pitchFamily="34" charset="0"/>
              </a:rPr>
              <a:t>NATIONAL CAMPAIGN FOR FINANCIAL LITERACY</a:t>
            </a:r>
          </a:p>
        </p:txBody>
      </p:sp>
      <p:sp>
        <p:nvSpPr>
          <p:cNvPr id="11" name="TextBox 10">
            <a:extLst>
              <a:ext uri="{FF2B5EF4-FFF2-40B4-BE49-F238E27FC236}">
                <a16:creationId xmlns:a16="http://schemas.microsoft.com/office/drawing/2014/main" id="{63CAAFA2-AEC2-A241-A10C-A54E331AE5CC}"/>
              </a:ext>
            </a:extLst>
          </p:cNvPr>
          <p:cNvSpPr txBox="1"/>
          <p:nvPr/>
        </p:nvSpPr>
        <p:spPr>
          <a:xfrm>
            <a:off x="2094577" y="3506053"/>
            <a:ext cx="8473795" cy="1323439"/>
          </a:xfrm>
          <a:prstGeom prst="rect">
            <a:avLst/>
          </a:prstGeom>
          <a:noFill/>
        </p:spPr>
        <p:txBody>
          <a:bodyPr wrap="none" rtlCol="0">
            <a:spAutoFit/>
          </a:bodyPr>
          <a:lstStyle/>
          <a:p>
            <a:r>
              <a:rPr lang="en-US" sz="8000" b="1" dirty="0">
                <a:solidFill>
                  <a:schemeClr val="tx2"/>
                </a:solidFill>
                <a:latin typeface="Corbel" panose="020B0503020204020204" pitchFamily="34" charset="0"/>
              </a:rPr>
              <a:t>A NEW INDUSTRY</a:t>
            </a:r>
          </a:p>
        </p:txBody>
      </p:sp>
      <p:sp>
        <p:nvSpPr>
          <p:cNvPr id="10" name="TextBox 9">
            <a:extLst>
              <a:ext uri="{FF2B5EF4-FFF2-40B4-BE49-F238E27FC236}">
                <a16:creationId xmlns:a16="http://schemas.microsoft.com/office/drawing/2014/main" id="{64A3745E-EEE5-C04E-9E77-6EFAED9FB38C}"/>
              </a:ext>
            </a:extLst>
          </p:cNvPr>
          <p:cNvSpPr txBox="1"/>
          <p:nvPr/>
        </p:nvSpPr>
        <p:spPr>
          <a:xfrm>
            <a:off x="2094577" y="2672767"/>
            <a:ext cx="4804520" cy="1323439"/>
          </a:xfrm>
          <a:prstGeom prst="rect">
            <a:avLst/>
          </a:prstGeom>
          <a:noFill/>
        </p:spPr>
        <p:txBody>
          <a:bodyPr wrap="none" rtlCol="0">
            <a:spAutoFit/>
          </a:bodyPr>
          <a:lstStyle/>
          <a:p>
            <a:r>
              <a:rPr lang="en-US" sz="8000" b="1" dirty="0">
                <a:solidFill>
                  <a:schemeClr val="tx2"/>
                </a:solidFill>
                <a:latin typeface="Corbel" panose="020B0503020204020204" pitchFamily="34" charset="0"/>
              </a:rPr>
              <a:t>BUILDING</a:t>
            </a:r>
          </a:p>
        </p:txBody>
      </p:sp>
    </p:spTree>
    <p:extLst>
      <p:ext uri="{BB962C8B-B14F-4D97-AF65-F5344CB8AC3E}">
        <p14:creationId xmlns:p14="http://schemas.microsoft.com/office/powerpoint/2010/main" val="19929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ERA OF THE INFORMED CONSUMER</a:t>
            </a:r>
          </a:p>
        </p:txBody>
      </p:sp>
      <p:sp>
        <p:nvSpPr>
          <p:cNvPr id="4" name="Rectangle 3">
            <a:extLst>
              <a:ext uri="{FF2B5EF4-FFF2-40B4-BE49-F238E27FC236}">
                <a16:creationId xmlns:a16="http://schemas.microsoft.com/office/drawing/2014/main" id="{3FD67316-1DD4-E941-80D0-F917F9EC93F1}"/>
              </a:ext>
            </a:extLst>
          </p:cNvPr>
          <p:cNvSpPr/>
          <p:nvPr/>
        </p:nvSpPr>
        <p:spPr>
          <a:xfrm>
            <a:off x="935665" y="1728806"/>
            <a:ext cx="4525925" cy="2677656"/>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WFG is a different kind of </a:t>
            </a:r>
          </a:p>
          <a:p>
            <a:r>
              <a:rPr lang="en-US" sz="2400" dirty="0">
                <a:solidFill>
                  <a:schemeClr val="tx1">
                    <a:lumMod val="75000"/>
                    <a:lumOff val="25000"/>
                  </a:schemeClr>
                </a:solidFill>
                <a:effectLst/>
                <a:latin typeface="Corbel" panose="020B0503020204020204" pitchFamily="34" charset="0"/>
              </a:rPr>
              <a:t>company. We help people who want to help themselves in building their financial foundation. Across the US and Canada, people from all walks of life can benefit from our platform.</a:t>
            </a:r>
          </a:p>
        </p:txBody>
      </p:sp>
      <p:sp>
        <p:nvSpPr>
          <p:cNvPr id="9" name="Rectangle 8">
            <a:extLst>
              <a:ext uri="{FF2B5EF4-FFF2-40B4-BE49-F238E27FC236}">
                <a16:creationId xmlns:a16="http://schemas.microsoft.com/office/drawing/2014/main" id="{A8F2D6C4-B6CC-2043-8483-078B4F7A0940}"/>
              </a:ext>
            </a:extLst>
          </p:cNvPr>
          <p:cNvSpPr/>
          <p:nvPr/>
        </p:nvSpPr>
        <p:spPr>
          <a:xfrm>
            <a:off x="935664" y="6250276"/>
            <a:ext cx="11256335" cy="246221"/>
          </a:xfrm>
          <a:prstGeom prst="rect">
            <a:avLst/>
          </a:prstGeom>
          <a:ln>
            <a:noFill/>
          </a:ln>
        </p:spPr>
        <p:txBody>
          <a:bodyPr wrap="square">
            <a:spAutoFit/>
          </a:bodyPr>
          <a:lstStyle/>
          <a:p>
            <a:r>
              <a:rPr lang="en-US" sz="1000" i="1" dirty="0">
                <a:solidFill>
                  <a:schemeClr val="tx1">
                    <a:lumMod val="75000"/>
                    <a:lumOff val="25000"/>
                  </a:schemeClr>
                </a:solidFill>
                <a:effectLst/>
                <a:latin typeface="Corbel" panose="020B0503020204020204" pitchFamily="34" charset="0"/>
              </a:rPr>
              <a:t>*Products and services provided by a third-party company through a referral agreement. Individual experiences may vary. Some referrals have restrictions and requirements and may not be available to all associates.</a:t>
            </a:r>
          </a:p>
        </p:txBody>
      </p:sp>
      <p:sp>
        <p:nvSpPr>
          <p:cNvPr id="3" name="Rectangle 2">
            <a:extLst>
              <a:ext uri="{FF2B5EF4-FFF2-40B4-BE49-F238E27FC236}">
                <a16:creationId xmlns:a16="http://schemas.microsoft.com/office/drawing/2014/main" id="{92B07D09-9CCA-1A4F-83B1-0C29AF74AF5B}"/>
              </a:ext>
            </a:extLst>
          </p:cNvPr>
          <p:cNvSpPr/>
          <p:nvPr/>
        </p:nvSpPr>
        <p:spPr>
          <a:xfrm>
            <a:off x="935665" y="1169633"/>
            <a:ext cx="5318053" cy="523220"/>
          </a:xfrm>
          <a:prstGeom prst="rect">
            <a:avLst/>
          </a:prstGeom>
        </p:spPr>
        <p:txBody>
          <a:bodyPr wrap="square">
            <a:spAutoFit/>
          </a:bodyPr>
          <a:lstStyle/>
          <a:p>
            <a:r>
              <a:rPr lang="en-US" sz="2800" b="1" i="1" dirty="0">
                <a:solidFill>
                  <a:srgbClr val="8F3F96"/>
                </a:solidFill>
                <a:effectLst/>
                <a:latin typeface="Corbel" panose="020B0503020204020204" pitchFamily="34" charset="0"/>
              </a:rPr>
              <a:t>Help yourself!</a:t>
            </a:r>
          </a:p>
        </p:txBody>
      </p:sp>
      <p:sp>
        <p:nvSpPr>
          <p:cNvPr id="16" name="Rectangle 15">
            <a:extLst>
              <a:ext uri="{FF2B5EF4-FFF2-40B4-BE49-F238E27FC236}">
                <a16:creationId xmlns:a16="http://schemas.microsoft.com/office/drawing/2014/main" id="{91CA8D02-C7F5-4540-9FD7-FE59E0865916}"/>
              </a:ext>
            </a:extLst>
          </p:cNvPr>
          <p:cNvSpPr/>
          <p:nvPr/>
        </p:nvSpPr>
        <p:spPr>
          <a:xfrm>
            <a:off x="6096000" y="1308132"/>
            <a:ext cx="5002616"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b="1" i="1" dirty="0">
                <a:solidFill>
                  <a:srgbClr val="00AD85"/>
                </a:solidFill>
                <a:latin typeface="Corbel" panose="020B0503020204020204" pitchFamily="34" charset="0"/>
              </a:rPr>
              <a:t>Get Educated </a:t>
            </a:r>
            <a:r>
              <a:rPr lang="en-US" sz="2200" dirty="0">
                <a:solidFill>
                  <a:schemeClr val="tx1">
                    <a:lumMod val="75000"/>
                    <a:lumOff val="25000"/>
                  </a:schemeClr>
                </a:solidFill>
                <a:latin typeface="Corbel" panose="020B0503020204020204" pitchFamily="34" charset="0"/>
              </a:rPr>
              <a:t>about all aspects of personal finance.</a:t>
            </a:r>
          </a:p>
        </p:txBody>
      </p:sp>
      <p:sp>
        <p:nvSpPr>
          <p:cNvPr id="18" name="Rectangle 17">
            <a:extLst>
              <a:ext uri="{FF2B5EF4-FFF2-40B4-BE49-F238E27FC236}">
                <a16:creationId xmlns:a16="http://schemas.microsoft.com/office/drawing/2014/main" id="{1BA0F688-D5C2-BE4F-89FA-9C8EFDB7F99C}"/>
              </a:ext>
            </a:extLst>
          </p:cNvPr>
          <p:cNvSpPr/>
          <p:nvPr/>
        </p:nvSpPr>
        <p:spPr>
          <a:xfrm>
            <a:off x="935665" y="4465726"/>
            <a:ext cx="4525925" cy="954107"/>
          </a:xfrm>
          <a:prstGeom prst="rect">
            <a:avLst/>
          </a:prstGeom>
        </p:spPr>
        <p:txBody>
          <a:bodyPr wrap="square">
            <a:spAutoFit/>
          </a:bodyPr>
          <a:lstStyle/>
          <a:p>
            <a:r>
              <a:rPr lang="en-US" sz="2800" b="1" i="1" dirty="0">
                <a:solidFill>
                  <a:srgbClr val="8F3F96"/>
                </a:solidFill>
                <a:effectLst/>
                <a:latin typeface="Corbel" panose="020B0503020204020204" pitchFamily="34" charset="0"/>
              </a:rPr>
              <a:t>You can learn and earn</a:t>
            </a:r>
          </a:p>
          <a:p>
            <a:pPr lvl="1"/>
            <a:r>
              <a:rPr lang="en-US" sz="2800" b="1" i="1" dirty="0">
                <a:solidFill>
                  <a:srgbClr val="8F3F96"/>
                </a:solidFill>
                <a:effectLst/>
                <a:latin typeface="Corbel" panose="020B0503020204020204" pitchFamily="34" charset="0"/>
              </a:rPr>
              <a:t>in the financial industry.</a:t>
            </a:r>
          </a:p>
        </p:txBody>
      </p:sp>
      <p:sp>
        <p:nvSpPr>
          <p:cNvPr id="19" name="Rectangle 18">
            <a:extLst>
              <a:ext uri="{FF2B5EF4-FFF2-40B4-BE49-F238E27FC236}">
                <a16:creationId xmlns:a16="http://schemas.microsoft.com/office/drawing/2014/main" id="{EDB2D274-10A6-8C4C-82BA-5314115721FF}"/>
              </a:ext>
            </a:extLst>
          </p:cNvPr>
          <p:cNvSpPr/>
          <p:nvPr/>
        </p:nvSpPr>
        <p:spPr>
          <a:xfrm>
            <a:off x="6095999" y="2084383"/>
            <a:ext cx="5002617"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b="1" i="1" dirty="0">
                <a:solidFill>
                  <a:srgbClr val="00AD85"/>
                </a:solidFill>
                <a:latin typeface="Corbel" panose="020B0503020204020204" pitchFamily="34" charset="0"/>
              </a:rPr>
              <a:t>Have Access </a:t>
            </a:r>
            <a:r>
              <a:rPr lang="en-US" sz="2200" dirty="0">
                <a:solidFill>
                  <a:schemeClr val="tx1">
                    <a:lumMod val="75000"/>
                    <a:lumOff val="25000"/>
                  </a:schemeClr>
                </a:solidFill>
                <a:latin typeface="Corbel" panose="020B0503020204020204" pitchFamily="34" charset="0"/>
              </a:rPr>
              <a:t>to hundreds of financial products and services.</a:t>
            </a:r>
          </a:p>
        </p:txBody>
      </p:sp>
      <p:sp>
        <p:nvSpPr>
          <p:cNvPr id="20" name="Rectangle 19">
            <a:extLst>
              <a:ext uri="{FF2B5EF4-FFF2-40B4-BE49-F238E27FC236}">
                <a16:creationId xmlns:a16="http://schemas.microsoft.com/office/drawing/2014/main" id="{8106EE67-2433-9B47-9D32-0EC605674350}"/>
              </a:ext>
            </a:extLst>
          </p:cNvPr>
          <p:cNvSpPr/>
          <p:nvPr/>
        </p:nvSpPr>
        <p:spPr>
          <a:xfrm>
            <a:off x="6096000" y="2860634"/>
            <a:ext cx="5002616"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b="1" i="1" dirty="0">
                <a:solidFill>
                  <a:srgbClr val="00AD85"/>
                </a:solidFill>
                <a:latin typeface="Corbel" panose="020B0503020204020204" pitchFamily="34" charset="0"/>
              </a:rPr>
              <a:t>Receive Training </a:t>
            </a:r>
            <a:r>
              <a:rPr lang="en-US" sz="2200" dirty="0">
                <a:solidFill>
                  <a:schemeClr val="tx1">
                    <a:lumMod val="75000"/>
                    <a:lumOff val="25000"/>
                  </a:schemeClr>
                </a:solidFill>
                <a:latin typeface="Corbel" panose="020B0503020204020204" pitchFamily="34" charset="0"/>
              </a:rPr>
              <a:t>and support to manage your money.</a:t>
            </a:r>
          </a:p>
        </p:txBody>
      </p:sp>
      <p:sp>
        <p:nvSpPr>
          <p:cNvPr id="21" name="Rectangle 20">
            <a:extLst>
              <a:ext uri="{FF2B5EF4-FFF2-40B4-BE49-F238E27FC236}">
                <a16:creationId xmlns:a16="http://schemas.microsoft.com/office/drawing/2014/main" id="{E41D148A-8FA8-BE4D-BF55-35C7DF950ED3}"/>
              </a:ext>
            </a:extLst>
          </p:cNvPr>
          <p:cNvSpPr/>
          <p:nvPr/>
        </p:nvSpPr>
        <p:spPr>
          <a:xfrm>
            <a:off x="6096000" y="3636885"/>
            <a:ext cx="5002618"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b="1" i="1" dirty="0">
                <a:solidFill>
                  <a:srgbClr val="00AD85"/>
                </a:solidFill>
                <a:latin typeface="Corbel" panose="020B0503020204020204" pitchFamily="34" charset="0"/>
              </a:rPr>
              <a:t>Earn Referral Income </a:t>
            </a:r>
            <a:r>
              <a:rPr lang="en-US" sz="2200" dirty="0">
                <a:solidFill>
                  <a:schemeClr val="tx1">
                    <a:lumMod val="75000"/>
                    <a:lumOff val="25000"/>
                  </a:schemeClr>
                </a:solidFill>
                <a:latin typeface="Corbel" panose="020B0503020204020204" pitchFamily="34" charset="0"/>
              </a:rPr>
              <a:t>on various products and services</a:t>
            </a:r>
            <a:r>
              <a:rPr lang="en-US" sz="2200" spc="-150" dirty="0">
                <a:solidFill>
                  <a:schemeClr val="tx1">
                    <a:lumMod val="75000"/>
                    <a:lumOff val="25000"/>
                  </a:schemeClr>
                </a:solidFill>
                <a:latin typeface="Corbel" panose="020B0503020204020204" pitchFamily="34" charset="0"/>
              </a:rPr>
              <a:t>.</a:t>
            </a:r>
            <a:r>
              <a:rPr lang="en-US" spc="-150" baseline="30000" dirty="0">
                <a:solidFill>
                  <a:schemeClr val="tx1">
                    <a:lumMod val="75000"/>
                    <a:lumOff val="25000"/>
                  </a:schemeClr>
                </a:solidFill>
                <a:latin typeface="Corbel" panose="020B0503020204020204" pitchFamily="34" charset="0"/>
              </a:rPr>
              <a:t>*</a:t>
            </a:r>
            <a:endParaRPr lang="en-US" sz="2200" spc="-150" baseline="30000" dirty="0">
              <a:solidFill>
                <a:schemeClr val="tx1">
                  <a:lumMod val="75000"/>
                  <a:lumOff val="25000"/>
                </a:schemeClr>
              </a:solidFill>
              <a:latin typeface="Corbel" panose="020B0503020204020204" pitchFamily="34" charset="0"/>
            </a:endParaRPr>
          </a:p>
        </p:txBody>
      </p:sp>
      <p:sp>
        <p:nvSpPr>
          <p:cNvPr id="22" name="Rectangle 21">
            <a:extLst>
              <a:ext uri="{FF2B5EF4-FFF2-40B4-BE49-F238E27FC236}">
                <a16:creationId xmlns:a16="http://schemas.microsoft.com/office/drawing/2014/main" id="{935C99F6-A617-FE4C-8D44-02E18AA8DB37}"/>
              </a:ext>
            </a:extLst>
          </p:cNvPr>
          <p:cNvSpPr/>
          <p:nvPr/>
        </p:nvSpPr>
        <p:spPr>
          <a:xfrm>
            <a:off x="6095999" y="4413136"/>
            <a:ext cx="5002619" cy="1107996"/>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b="1" i="1" dirty="0">
                <a:solidFill>
                  <a:srgbClr val="00AD85"/>
                </a:solidFill>
                <a:latin typeface="Corbel" panose="020B0503020204020204" pitchFamily="34" charset="0"/>
              </a:rPr>
              <a:t>Earn Commissions </a:t>
            </a:r>
            <a:r>
              <a:rPr lang="en-US" sz="2200" dirty="0">
                <a:solidFill>
                  <a:schemeClr val="tx1">
                    <a:lumMod val="75000"/>
                    <a:lumOff val="25000"/>
                  </a:schemeClr>
                </a:solidFill>
                <a:latin typeface="Corbel" panose="020B0503020204020204" pitchFamily="34" charset="0"/>
              </a:rPr>
              <a:t>by getting licensed and sharing your know how with clients in this fast growing industry.</a:t>
            </a:r>
          </a:p>
        </p:txBody>
      </p:sp>
    </p:spTree>
    <p:extLst>
      <p:ext uri="{BB962C8B-B14F-4D97-AF65-F5344CB8AC3E}">
        <p14:creationId xmlns:p14="http://schemas.microsoft.com/office/powerpoint/2010/main" val="37187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5722F4-1E58-7C49-9AE4-84F46FFAABEB}"/>
              </a:ext>
            </a:extLst>
          </p:cNvPr>
          <p:cNvSpPr/>
          <p:nvPr/>
        </p:nvSpPr>
        <p:spPr>
          <a:xfrm>
            <a:off x="6096001" y="1821737"/>
            <a:ext cx="4754526" cy="3267992"/>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F932C-D904-D541-9A99-E11339934442}"/>
              </a:ext>
            </a:extLst>
          </p:cNvPr>
          <p:cNvSpPr>
            <a:spLocks noGrp="1"/>
          </p:cNvSpPr>
          <p:nvPr>
            <p:ph type="title"/>
          </p:nvPr>
        </p:nvSpPr>
        <p:spPr/>
        <p:txBody>
          <a:bodyPr/>
          <a:lstStyle/>
          <a:p>
            <a:r>
              <a:rPr lang="en-US" dirty="0"/>
              <a:t>THE DISTRIBUTION REVOLUTION</a:t>
            </a:r>
          </a:p>
        </p:txBody>
      </p:sp>
      <p:sp>
        <p:nvSpPr>
          <p:cNvPr id="3" name="Rectangle 2">
            <a:extLst>
              <a:ext uri="{FF2B5EF4-FFF2-40B4-BE49-F238E27FC236}">
                <a16:creationId xmlns:a16="http://schemas.microsoft.com/office/drawing/2014/main" id="{0834CA39-6887-5945-8A3B-0A35D54EC660}"/>
              </a:ext>
            </a:extLst>
          </p:cNvPr>
          <p:cNvSpPr/>
          <p:nvPr/>
        </p:nvSpPr>
        <p:spPr>
          <a:xfrm>
            <a:off x="838200" y="1135134"/>
            <a:ext cx="9443484" cy="523220"/>
          </a:xfrm>
          <a:prstGeom prst="rect">
            <a:avLst/>
          </a:prstGeom>
        </p:spPr>
        <p:txBody>
          <a:bodyPr wrap="square">
            <a:spAutoFit/>
          </a:bodyPr>
          <a:lstStyle/>
          <a:p>
            <a:r>
              <a:rPr lang="en-US" sz="2800" b="1" i="1" dirty="0">
                <a:solidFill>
                  <a:srgbClr val="00AD85"/>
                </a:solidFill>
                <a:effectLst/>
                <a:latin typeface="Corbel" panose="020B0503020204020204" pitchFamily="34" charset="0"/>
              </a:rPr>
              <a:t>Those who control distribution control their target market.</a:t>
            </a:r>
          </a:p>
        </p:txBody>
      </p:sp>
      <p:sp>
        <p:nvSpPr>
          <p:cNvPr id="4" name="Rectangle 3">
            <a:extLst>
              <a:ext uri="{FF2B5EF4-FFF2-40B4-BE49-F238E27FC236}">
                <a16:creationId xmlns:a16="http://schemas.microsoft.com/office/drawing/2014/main" id="{9F65FBEE-0ACB-A74A-9B2E-604D62D4B734}"/>
              </a:ext>
            </a:extLst>
          </p:cNvPr>
          <p:cNvSpPr/>
          <p:nvPr/>
        </p:nvSpPr>
        <p:spPr>
          <a:xfrm>
            <a:off x="6223590" y="2661499"/>
            <a:ext cx="4754526" cy="769441"/>
          </a:xfrm>
          <a:prstGeom prst="rect">
            <a:avLst/>
          </a:prstGeom>
        </p:spPr>
        <p:txBody>
          <a:bodyPr wrap="square" anchor="ctr">
            <a:spAutoFit/>
          </a:bodyPr>
          <a:lstStyle/>
          <a:p>
            <a:pPr marL="457200" indent="-457200" fontAlgn="ctr">
              <a:buClr>
                <a:srgbClr val="8F3F96"/>
              </a:buClr>
              <a:buSzPct val="125000"/>
              <a:buFont typeface="+mj-lt"/>
              <a:buAutoNum type="arabicPeriod"/>
            </a:pPr>
            <a:r>
              <a:rPr lang="en-US" sz="2200" dirty="0">
                <a:solidFill>
                  <a:schemeClr val="tx1">
                    <a:lumMod val="75000"/>
                    <a:lumOff val="25000"/>
                  </a:schemeClr>
                </a:solidFill>
                <a:latin typeface="Corbel" panose="020B0503020204020204" pitchFamily="34" charset="0"/>
              </a:rPr>
              <a:t>You have a lot of money to make money work for you, or</a:t>
            </a:r>
          </a:p>
        </p:txBody>
      </p:sp>
      <p:sp>
        <p:nvSpPr>
          <p:cNvPr id="5" name="Rectangle 4">
            <a:extLst>
              <a:ext uri="{FF2B5EF4-FFF2-40B4-BE49-F238E27FC236}">
                <a16:creationId xmlns:a16="http://schemas.microsoft.com/office/drawing/2014/main" id="{DE6E92EF-4BDD-2147-B44E-FA2B6407AC32}"/>
              </a:ext>
            </a:extLst>
          </p:cNvPr>
          <p:cNvSpPr/>
          <p:nvPr/>
        </p:nvSpPr>
        <p:spPr>
          <a:xfrm>
            <a:off x="0" y="5306850"/>
            <a:ext cx="12192000" cy="954107"/>
          </a:xfrm>
          <a:prstGeom prst="rect">
            <a:avLst/>
          </a:prstGeom>
        </p:spPr>
        <p:txBody>
          <a:bodyPr wrap="square">
            <a:spAutoFit/>
          </a:bodyPr>
          <a:lstStyle/>
          <a:p>
            <a:pPr algn="ctr"/>
            <a:r>
              <a:rPr lang="en-US" sz="2800" b="1" i="1" dirty="0">
                <a:solidFill>
                  <a:srgbClr val="8F3F96"/>
                </a:solidFill>
                <a:effectLst/>
                <a:latin typeface="Corbel" panose="020B0503020204020204" pitchFamily="34" charset="0"/>
              </a:rPr>
              <a:t>We believe a revolution in</a:t>
            </a:r>
          </a:p>
          <a:p>
            <a:pPr algn="ctr"/>
            <a:r>
              <a:rPr lang="en-US" sz="2800" b="1" i="1" dirty="0">
                <a:solidFill>
                  <a:srgbClr val="8F3F96"/>
                </a:solidFill>
                <a:effectLst/>
                <a:latin typeface="Corbel" panose="020B0503020204020204" pitchFamily="34" charset="0"/>
              </a:rPr>
              <a:t>the financial industry is emerging.</a:t>
            </a:r>
          </a:p>
        </p:txBody>
      </p:sp>
      <p:sp>
        <p:nvSpPr>
          <p:cNvPr id="10" name="Rectangle 9">
            <a:extLst>
              <a:ext uri="{FF2B5EF4-FFF2-40B4-BE49-F238E27FC236}">
                <a16:creationId xmlns:a16="http://schemas.microsoft.com/office/drawing/2014/main" id="{88289936-77EE-2C4F-AFED-7DE21D2CE8F9}"/>
              </a:ext>
            </a:extLst>
          </p:cNvPr>
          <p:cNvSpPr/>
          <p:nvPr/>
        </p:nvSpPr>
        <p:spPr>
          <a:xfrm>
            <a:off x="6223590" y="3573385"/>
            <a:ext cx="3962401" cy="1107996"/>
          </a:xfrm>
          <a:prstGeom prst="rect">
            <a:avLst/>
          </a:prstGeom>
        </p:spPr>
        <p:txBody>
          <a:bodyPr wrap="square" anchor="ctr">
            <a:spAutoFit/>
          </a:bodyPr>
          <a:lstStyle/>
          <a:p>
            <a:pPr marL="457200" indent="-457200" fontAlgn="ctr">
              <a:buClr>
                <a:srgbClr val="8F3F96"/>
              </a:buClr>
              <a:buSzPct val="125000"/>
              <a:buFont typeface="+mj-lt"/>
              <a:buAutoNum type="arabicPeriod" startAt="2"/>
            </a:pPr>
            <a:r>
              <a:rPr lang="en-US" sz="2200" dirty="0">
                <a:solidFill>
                  <a:schemeClr val="tx1">
                    <a:lumMod val="75000"/>
                    <a:lumOff val="25000"/>
                  </a:schemeClr>
                </a:solidFill>
                <a:latin typeface="Corbel" panose="020B0503020204020204" pitchFamily="34" charset="0"/>
              </a:rPr>
              <a:t>You help a lot of people make more money, then you can make more money.</a:t>
            </a:r>
          </a:p>
        </p:txBody>
      </p:sp>
      <p:sp>
        <p:nvSpPr>
          <p:cNvPr id="15" name="Rectangle 14">
            <a:extLst>
              <a:ext uri="{FF2B5EF4-FFF2-40B4-BE49-F238E27FC236}">
                <a16:creationId xmlns:a16="http://schemas.microsoft.com/office/drawing/2014/main" id="{22AAB180-0C47-4D49-A340-3CADD8A14963}"/>
              </a:ext>
            </a:extLst>
          </p:cNvPr>
          <p:cNvSpPr/>
          <p:nvPr/>
        </p:nvSpPr>
        <p:spPr>
          <a:xfrm>
            <a:off x="935665" y="1683674"/>
            <a:ext cx="4525925" cy="1569660"/>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Take a look at major retailers. </a:t>
            </a:r>
          </a:p>
          <a:p>
            <a:r>
              <a:rPr lang="en-US" sz="2400" dirty="0">
                <a:solidFill>
                  <a:schemeClr val="tx1">
                    <a:lumMod val="75000"/>
                    <a:lumOff val="25000"/>
                  </a:schemeClr>
                </a:solidFill>
                <a:effectLst/>
                <a:latin typeface="Corbel" panose="020B0503020204020204" pitchFamily="34" charset="0"/>
              </a:rPr>
              <a:t>Their main focus is on distribution, building more outlets to gain greater access to consumers.</a:t>
            </a:r>
          </a:p>
        </p:txBody>
      </p:sp>
      <p:sp>
        <p:nvSpPr>
          <p:cNvPr id="16" name="Rectangle 15">
            <a:extLst>
              <a:ext uri="{FF2B5EF4-FFF2-40B4-BE49-F238E27FC236}">
                <a16:creationId xmlns:a16="http://schemas.microsoft.com/office/drawing/2014/main" id="{80AD2FC5-0383-0E4F-AD94-0E4368AA41AB}"/>
              </a:ext>
            </a:extLst>
          </p:cNvPr>
          <p:cNvSpPr/>
          <p:nvPr/>
        </p:nvSpPr>
        <p:spPr>
          <a:xfrm>
            <a:off x="935665" y="3278654"/>
            <a:ext cx="4754526" cy="1938992"/>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In the financial industry as well,</a:t>
            </a:r>
          </a:p>
          <a:p>
            <a:r>
              <a:rPr lang="en-US" sz="2400" dirty="0">
                <a:solidFill>
                  <a:schemeClr val="tx1">
                    <a:lumMod val="75000"/>
                    <a:lumOff val="25000"/>
                  </a:schemeClr>
                </a:solidFill>
                <a:effectLst/>
                <a:latin typeface="Corbel" panose="020B0503020204020204" pitchFamily="34" charset="0"/>
              </a:rPr>
              <a:t>those who have more access–by helping more people understand how money works–can control their target market and their future.</a:t>
            </a:r>
          </a:p>
        </p:txBody>
      </p:sp>
      <p:sp>
        <p:nvSpPr>
          <p:cNvPr id="18" name="Rectangle 17">
            <a:extLst>
              <a:ext uri="{FF2B5EF4-FFF2-40B4-BE49-F238E27FC236}">
                <a16:creationId xmlns:a16="http://schemas.microsoft.com/office/drawing/2014/main" id="{B90B9A13-E6A6-6A4A-A39F-D190CD1FD45E}"/>
              </a:ext>
            </a:extLst>
          </p:cNvPr>
          <p:cNvSpPr/>
          <p:nvPr/>
        </p:nvSpPr>
        <p:spPr>
          <a:xfrm>
            <a:off x="6223588" y="2037743"/>
            <a:ext cx="4185685" cy="461665"/>
          </a:xfrm>
          <a:prstGeom prst="rect">
            <a:avLst/>
          </a:prstGeom>
        </p:spPr>
        <p:txBody>
          <a:bodyPr wrap="square">
            <a:spAutoFit/>
          </a:bodyPr>
          <a:lstStyle/>
          <a:p>
            <a:r>
              <a:rPr lang="en-US" sz="2400" b="1" i="1" dirty="0">
                <a:solidFill>
                  <a:srgbClr val="8F3F96"/>
                </a:solidFill>
                <a:effectLst/>
                <a:latin typeface="Corbel" panose="020B0503020204020204" pitchFamily="34" charset="0"/>
              </a:rPr>
              <a:t>Here are 2 ways to make it big:</a:t>
            </a:r>
          </a:p>
        </p:txBody>
      </p:sp>
    </p:spTree>
    <p:extLst>
      <p:ext uri="{BB962C8B-B14F-4D97-AF65-F5344CB8AC3E}">
        <p14:creationId xmlns:p14="http://schemas.microsoft.com/office/powerpoint/2010/main" val="4873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10" grpId="0"/>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A POWERFUL BUSINESS PLATFORM</a:t>
            </a:r>
          </a:p>
        </p:txBody>
      </p:sp>
      <p:sp>
        <p:nvSpPr>
          <p:cNvPr id="5" name="Rectangle 4">
            <a:extLst>
              <a:ext uri="{FF2B5EF4-FFF2-40B4-BE49-F238E27FC236}">
                <a16:creationId xmlns:a16="http://schemas.microsoft.com/office/drawing/2014/main" id="{8E0329DF-C212-9642-B39B-7ED4E3BADD63}"/>
              </a:ext>
            </a:extLst>
          </p:cNvPr>
          <p:cNvSpPr/>
          <p:nvPr/>
        </p:nvSpPr>
        <p:spPr>
          <a:xfrm>
            <a:off x="5018567" y="1097274"/>
            <a:ext cx="5816010" cy="2223854"/>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F2D6C4-B6CC-2043-8483-078B4F7A0940}"/>
              </a:ext>
            </a:extLst>
          </p:cNvPr>
          <p:cNvSpPr/>
          <p:nvPr/>
        </p:nvSpPr>
        <p:spPr>
          <a:xfrm>
            <a:off x="2200052" y="3747995"/>
            <a:ext cx="10515600" cy="369332"/>
          </a:xfrm>
          <a:prstGeom prst="rect">
            <a:avLst/>
          </a:prstGeom>
        </p:spPr>
        <p:txBody>
          <a:bodyPr wrap="square">
            <a:spAutoFit/>
          </a:bodyPr>
          <a:lstStyle/>
          <a:p>
            <a:r>
              <a:rPr lang="en-US" dirty="0">
                <a:solidFill>
                  <a:schemeClr val="tx1">
                    <a:lumMod val="75000"/>
                    <a:lumOff val="25000"/>
                  </a:schemeClr>
                </a:solidFill>
                <a:effectLst/>
                <a:latin typeface="Corbel" panose="020B0503020204020204" pitchFamily="34" charset="0"/>
              </a:rPr>
              <a:t>First, we train the Trainer, and then we build the Builder.</a:t>
            </a:r>
          </a:p>
        </p:txBody>
      </p:sp>
      <p:sp>
        <p:nvSpPr>
          <p:cNvPr id="3" name="Rectangle 2">
            <a:extLst>
              <a:ext uri="{FF2B5EF4-FFF2-40B4-BE49-F238E27FC236}">
                <a16:creationId xmlns:a16="http://schemas.microsoft.com/office/drawing/2014/main" id="{92B07D09-9CCA-1A4F-83B1-0C29AF74AF5B}"/>
              </a:ext>
            </a:extLst>
          </p:cNvPr>
          <p:cNvSpPr/>
          <p:nvPr/>
        </p:nvSpPr>
        <p:spPr>
          <a:xfrm>
            <a:off x="5305648" y="1139137"/>
            <a:ext cx="5160336" cy="461665"/>
          </a:xfrm>
          <a:prstGeom prst="rect">
            <a:avLst/>
          </a:prstGeom>
        </p:spPr>
        <p:txBody>
          <a:bodyPr wrap="square">
            <a:spAutoFit/>
          </a:bodyPr>
          <a:lstStyle/>
          <a:p>
            <a:r>
              <a:rPr lang="en-US" sz="2400" b="1" i="1" dirty="0">
                <a:solidFill>
                  <a:srgbClr val="8F3F96"/>
                </a:solidFill>
                <a:effectLst/>
                <a:latin typeface="Corbel" panose="020B0503020204020204" pitchFamily="34" charset="0"/>
              </a:rPr>
              <a:t>An incredible track record</a:t>
            </a:r>
            <a:r>
              <a:rPr lang="en-US" sz="1600" b="1" i="1" baseline="30000" dirty="0">
                <a:solidFill>
                  <a:srgbClr val="8F3F96"/>
                </a:solidFill>
                <a:effectLst/>
                <a:latin typeface="Corbel" panose="020B0503020204020204" pitchFamily="34" charset="0"/>
              </a:rPr>
              <a:t>*</a:t>
            </a:r>
            <a:endParaRPr lang="en-US" sz="2400" b="1" i="1" baseline="30000" dirty="0">
              <a:solidFill>
                <a:srgbClr val="8F3F96"/>
              </a:solidFill>
              <a:effectLst/>
              <a:latin typeface="Corbel" panose="020B0503020204020204" pitchFamily="34" charset="0"/>
            </a:endParaRPr>
          </a:p>
        </p:txBody>
      </p:sp>
      <p:sp>
        <p:nvSpPr>
          <p:cNvPr id="12" name="Rectangle 11">
            <a:extLst>
              <a:ext uri="{FF2B5EF4-FFF2-40B4-BE49-F238E27FC236}">
                <a16:creationId xmlns:a16="http://schemas.microsoft.com/office/drawing/2014/main" id="{BF0768CE-28B5-3C42-BA82-A0D3058611F6}"/>
              </a:ext>
            </a:extLst>
          </p:cNvPr>
          <p:cNvSpPr/>
          <p:nvPr/>
        </p:nvSpPr>
        <p:spPr>
          <a:xfrm>
            <a:off x="838200" y="1097274"/>
            <a:ext cx="4180367" cy="2223854"/>
          </a:xfrm>
          <a:prstGeom prst="rect">
            <a:avLst/>
          </a:prstGeom>
          <a:solidFill>
            <a:srgbClr val="DBE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AFD6D-DF8D-B749-90BC-AB70AF8C9AAC}"/>
              </a:ext>
            </a:extLst>
          </p:cNvPr>
          <p:cNvSpPr/>
          <p:nvPr/>
        </p:nvSpPr>
        <p:spPr>
          <a:xfrm>
            <a:off x="1050852" y="1139137"/>
            <a:ext cx="3967715" cy="461665"/>
          </a:xfrm>
          <a:prstGeom prst="rect">
            <a:avLst/>
          </a:prstGeom>
        </p:spPr>
        <p:txBody>
          <a:bodyPr wrap="square">
            <a:spAutoFit/>
          </a:bodyPr>
          <a:lstStyle/>
          <a:p>
            <a:r>
              <a:rPr lang="en-US" sz="2400" b="1" i="1" dirty="0">
                <a:solidFill>
                  <a:srgbClr val="00AD85"/>
                </a:solidFill>
                <a:effectLst/>
                <a:latin typeface="Corbel" panose="020B0503020204020204" pitchFamily="34" charset="0"/>
              </a:rPr>
              <a:t>World class support</a:t>
            </a:r>
          </a:p>
        </p:txBody>
      </p:sp>
      <p:sp>
        <p:nvSpPr>
          <p:cNvPr id="16" name="Rectangle 15">
            <a:extLst>
              <a:ext uri="{FF2B5EF4-FFF2-40B4-BE49-F238E27FC236}">
                <a16:creationId xmlns:a16="http://schemas.microsoft.com/office/drawing/2014/main" id="{91CA8D02-C7F5-4540-9FD7-FE59E0865916}"/>
              </a:ext>
            </a:extLst>
          </p:cNvPr>
          <p:cNvSpPr/>
          <p:nvPr/>
        </p:nvSpPr>
        <p:spPr>
          <a:xfrm>
            <a:off x="1050851" y="1558025"/>
            <a:ext cx="3735572" cy="1754326"/>
          </a:xfrm>
          <a:prstGeom prst="rect">
            <a:avLst/>
          </a:prstGeom>
        </p:spPr>
        <p:txBody>
          <a:bodyPr wrap="square" anchor="t">
            <a:spAutoFit/>
          </a:bodyPr>
          <a:lstStyle/>
          <a:p>
            <a:pPr fontAlgn="ctr">
              <a:buClr>
                <a:srgbClr val="00AD85"/>
              </a:buClr>
              <a:buSzPct val="175000"/>
            </a:pPr>
            <a:r>
              <a:rPr lang="en-US" dirty="0">
                <a:solidFill>
                  <a:schemeClr val="tx1">
                    <a:lumMod val="75000"/>
                    <a:lumOff val="25000"/>
                  </a:schemeClr>
                </a:solidFill>
                <a:latin typeface="Corbel" panose="020B0503020204020204" pitchFamily="34" charset="0"/>
              </a:rPr>
              <a:t>WFG – World Financial Group, Inc. and World Financial Group Canada, Inc. – are Transamerica companies. We are a fast growing organization with a diverse business platform in the financial industry.</a:t>
            </a:r>
          </a:p>
        </p:txBody>
      </p:sp>
      <p:sp>
        <p:nvSpPr>
          <p:cNvPr id="18" name="Rectangle 17">
            <a:extLst>
              <a:ext uri="{FF2B5EF4-FFF2-40B4-BE49-F238E27FC236}">
                <a16:creationId xmlns:a16="http://schemas.microsoft.com/office/drawing/2014/main" id="{5DFF349B-2033-D94C-B5D4-D7F309399A3C}"/>
              </a:ext>
            </a:extLst>
          </p:cNvPr>
          <p:cNvSpPr/>
          <p:nvPr/>
        </p:nvSpPr>
        <p:spPr>
          <a:xfrm>
            <a:off x="5305646" y="1558428"/>
            <a:ext cx="5160335" cy="1585049"/>
          </a:xfrm>
          <a:prstGeom prst="rect">
            <a:avLst/>
          </a:prstGeom>
        </p:spPr>
        <p:txBody>
          <a:bodyPr wrap="square" anchor="t">
            <a:spAutoFit/>
          </a:bodyPr>
          <a:lstStyle/>
          <a:p>
            <a:pPr fontAlgn="ctr">
              <a:buClr>
                <a:srgbClr val="00AD85"/>
              </a:buClr>
              <a:buSzPct val="175000"/>
            </a:pPr>
            <a:r>
              <a:rPr lang="en-US" dirty="0">
                <a:solidFill>
                  <a:schemeClr val="tx1">
                    <a:lumMod val="75000"/>
                    <a:lumOff val="25000"/>
                  </a:schemeClr>
                </a:solidFill>
                <a:latin typeface="Corbel" panose="020B0503020204020204" pitchFamily="34" charset="0"/>
              </a:rPr>
              <a:t>In 2019, over 3,269 of our team members have earned over $100,000 in annual income.</a:t>
            </a:r>
          </a:p>
          <a:p>
            <a:pPr fontAlgn="ctr">
              <a:buClr>
                <a:srgbClr val="00AD85"/>
              </a:buClr>
              <a:buSzPct val="175000"/>
            </a:pPr>
            <a:br>
              <a:rPr lang="en-US" sz="700" dirty="0">
                <a:solidFill>
                  <a:schemeClr val="tx1">
                    <a:lumMod val="75000"/>
                    <a:lumOff val="25000"/>
                  </a:schemeClr>
                </a:solidFill>
                <a:latin typeface="Corbel" panose="020B0503020204020204" pitchFamily="34" charset="0"/>
              </a:rPr>
            </a:br>
            <a:r>
              <a:rPr lang="en-US" dirty="0">
                <a:solidFill>
                  <a:schemeClr val="tx1">
                    <a:lumMod val="75000"/>
                    <a:lumOff val="25000"/>
                  </a:schemeClr>
                </a:solidFill>
                <a:latin typeface="Corbel" panose="020B0503020204020204" pitchFamily="34" charset="0"/>
              </a:rPr>
              <a:t>Many of them have become financially independent. Many more make good part-time income, pay off their debt, and are building a strong financial future.</a:t>
            </a:r>
          </a:p>
        </p:txBody>
      </p:sp>
      <p:sp>
        <p:nvSpPr>
          <p:cNvPr id="19" name="Rectangle 18">
            <a:extLst>
              <a:ext uri="{FF2B5EF4-FFF2-40B4-BE49-F238E27FC236}">
                <a16:creationId xmlns:a16="http://schemas.microsoft.com/office/drawing/2014/main" id="{90C0D428-8565-134C-8386-F2A8BADFCC75}"/>
              </a:ext>
            </a:extLst>
          </p:cNvPr>
          <p:cNvSpPr/>
          <p:nvPr/>
        </p:nvSpPr>
        <p:spPr>
          <a:xfrm>
            <a:off x="2200052" y="3362991"/>
            <a:ext cx="5062872" cy="461665"/>
          </a:xfrm>
          <a:prstGeom prst="rect">
            <a:avLst/>
          </a:prstGeom>
        </p:spPr>
        <p:txBody>
          <a:bodyPr wrap="square">
            <a:spAutoFit/>
          </a:bodyPr>
          <a:lstStyle/>
          <a:p>
            <a:r>
              <a:rPr lang="en-US" sz="2400" b="1" i="1" dirty="0">
                <a:solidFill>
                  <a:schemeClr val="tx1">
                    <a:lumMod val="75000"/>
                    <a:lumOff val="25000"/>
                  </a:schemeClr>
                </a:solidFill>
                <a:effectLst/>
                <a:latin typeface="Corbel" panose="020B0503020204020204" pitchFamily="34" charset="0"/>
              </a:rPr>
              <a:t>A proven successful system</a:t>
            </a:r>
          </a:p>
        </p:txBody>
      </p:sp>
      <p:sp>
        <p:nvSpPr>
          <p:cNvPr id="21" name="Rectangle 20">
            <a:extLst>
              <a:ext uri="{FF2B5EF4-FFF2-40B4-BE49-F238E27FC236}">
                <a16:creationId xmlns:a16="http://schemas.microsoft.com/office/drawing/2014/main" id="{7C69B7FE-5F45-7D4D-9D4E-848722869416}"/>
              </a:ext>
            </a:extLst>
          </p:cNvPr>
          <p:cNvSpPr/>
          <p:nvPr/>
        </p:nvSpPr>
        <p:spPr>
          <a:xfrm>
            <a:off x="838199" y="5477127"/>
            <a:ext cx="10644963" cy="1015663"/>
          </a:xfrm>
          <a:prstGeom prst="rect">
            <a:avLst/>
          </a:prstGeom>
          <a:ln>
            <a:noFill/>
          </a:ln>
        </p:spPr>
        <p:txBody>
          <a:bodyPr wrap="square">
            <a:spAutoFit/>
          </a:bodyPr>
          <a:lstStyle/>
          <a:p>
            <a:r>
              <a:rPr lang="en-US" sz="1000" i="1" dirty="0">
                <a:solidFill>
                  <a:schemeClr val="tx1">
                    <a:lumMod val="75000"/>
                    <a:lumOff val="25000"/>
                  </a:schemeClr>
                </a:solidFill>
                <a:effectLst/>
                <a:latin typeface="Corbel" panose="020B0503020204020204" pitchFamily="34" charset="0"/>
              </a:rPr>
              <a:t>*As of December 31, 2019. Many people have experienced various levels of success with World Financial Group. However, individual member experiences may vary. This statement is not intended to nor does it represent that any current member’s individual results are representative of what all participants achieve when following the World Financial Group system.  individuals should always consult the current Compensation and Advancement Guidelines. In the United States: World Financial Group, Inc. (WFG) is the paymaster of any compensation to agents from WFGIA and Transamerica Financial Advisors, Inc. In Canada: World Financial Group Canada Inc. (WFGC) is the paymaster of any compensation to associates from WFGIAC and WFGS. Pursuant to the terms, rates and/or schedules established by WFGIA, TFA, WFGIAC and/or WFGS. Compensation terms, rates and/or schedules for products sold or referred through WFG or WFGC are established by WFG or WFGC, respectively. WFG, WFGC, WFGIA, TFA, WFGIAC and WFGS reserve the right to change their respective compensation terms, rates and/or schedules at any time. Individuals should always consult the current Compensation and Advancement Guidelines.</a:t>
            </a:r>
          </a:p>
        </p:txBody>
      </p:sp>
      <p:sp>
        <p:nvSpPr>
          <p:cNvPr id="13" name="Chevron 12">
            <a:extLst>
              <a:ext uri="{FF2B5EF4-FFF2-40B4-BE49-F238E27FC236}">
                <a16:creationId xmlns:a16="http://schemas.microsoft.com/office/drawing/2014/main" id="{453FB059-2DAB-F346-9325-CE6A01AA1139}"/>
              </a:ext>
            </a:extLst>
          </p:cNvPr>
          <p:cNvSpPr/>
          <p:nvPr/>
        </p:nvSpPr>
        <p:spPr>
          <a:xfrm>
            <a:off x="2238520" y="4148983"/>
            <a:ext cx="1859964" cy="755267"/>
          </a:xfrm>
          <a:prstGeom prst="chevron">
            <a:avLst>
              <a:gd name="adj" fmla="val 31731"/>
            </a:avLst>
          </a:prstGeom>
          <a:gradFill>
            <a:gsLst>
              <a:gs pos="0">
                <a:srgbClr val="8F3F96"/>
              </a:gs>
              <a:gs pos="22000">
                <a:srgbClr val="4C738E"/>
              </a:gs>
              <a:gs pos="100000">
                <a:srgbClr val="00AD8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rbel" panose="020B0503020204020204" pitchFamily="34" charset="0"/>
              </a:rPr>
              <a:t>TRAINEE</a:t>
            </a:r>
          </a:p>
        </p:txBody>
      </p:sp>
      <p:sp>
        <p:nvSpPr>
          <p:cNvPr id="22" name="Rectangle 21">
            <a:extLst>
              <a:ext uri="{FF2B5EF4-FFF2-40B4-BE49-F238E27FC236}">
                <a16:creationId xmlns:a16="http://schemas.microsoft.com/office/drawing/2014/main" id="{CDAF3186-604D-1541-ACEC-ADFD4B68073F}"/>
              </a:ext>
            </a:extLst>
          </p:cNvPr>
          <p:cNvSpPr/>
          <p:nvPr/>
        </p:nvSpPr>
        <p:spPr>
          <a:xfrm>
            <a:off x="2200052" y="4928209"/>
            <a:ext cx="10515600" cy="369332"/>
          </a:xfrm>
          <a:prstGeom prst="rect">
            <a:avLst/>
          </a:prstGeom>
        </p:spPr>
        <p:txBody>
          <a:bodyPr wrap="square">
            <a:spAutoFit/>
          </a:bodyPr>
          <a:lstStyle/>
          <a:p>
            <a:r>
              <a:rPr lang="en-US" dirty="0">
                <a:solidFill>
                  <a:schemeClr val="tx1">
                    <a:lumMod val="75000"/>
                    <a:lumOff val="25000"/>
                  </a:schemeClr>
                </a:solidFill>
                <a:effectLst/>
                <a:latin typeface="Corbel" panose="020B0503020204020204" pitchFamily="34" charset="0"/>
              </a:rPr>
              <a:t>Our Trainers are with you every step of the way.</a:t>
            </a:r>
          </a:p>
        </p:txBody>
      </p:sp>
      <p:sp>
        <p:nvSpPr>
          <p:cNvPr id="23" name="Chevron 22">
            <a:extLst>
              <a:ext uri="{FF2B5EF4-FFF2-40B4-BE49-F238E27FC236}">
                <a16:creationId xmlns:a16="http://schemas.microsoft.com/office/drawing/2014/main" id="{4896A23B-E3A6-7146-8F51-AB9FF0DB1A7D}"/>
              </a:ext>
            </a:extLst>
          </p:cNvPr>
          <p:cNvSpPr/>
          <p:nvPr/>
        </p:nvSpPr>
        <p:spPr>
          <a:xfrm>
            <a:off x="4088585" y="4148983"/>
            <a:ext cx="1859964" cy="755267"/>
          </a:xfrm>
          <a:prstGeom prst="chevron">
            <a:avLst>
              <a:gd name="adj" fmla="val 31731"/>
            </a:avLst>
          </a:prstGeom>
          <a:gradFill>
            <a:gsLst>
              <a:gs pos="0">
                <a:srgbClr val="8F3F96"/>
              </a:gs>
              <a:gs pos="22000">
                <a:srgbClr val="4C738E"/>
              </a:gs>
              <a:gs pos="100000">
                <a:srgbClr val="00AD8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rbel" panose="020B0503020204020204" pitchFamily="34" charset="0"/>
              </a:rPr>
              <a:t>TRAINER</a:t>
            </a:r>
          </a:p>
        </p:txBody>
      </p:sp>
      <p:sp>
        <p:nvSpPr>
          <p:cNvPr id="24" name="Chevron 23">
            <a:extLst>
              <a:ext uri="{FF2B5EF4-FFF2-40B4-BE49-F238E27FC236}">
                <a16:creationId xmlns:a16="http://schemas.microsoft.com/office/drawing/2014/main" id="{7A0DD4F7-F1EE-AE49-87A8-D080A2069459}"/>
              </a:ext>
            </a:extLst>
          </p:cNvPr>
          <p:cNvSpPr/>
          <p:nvPr/>
        </p:nvSpPr>
        <p:spPr>
          <a:xfrm>
            <a:off x="5928017" y="4148983"/>
            <a:ext cx="1859964" cy="755267"/>
          </a:xfrm>
          <a:prstGeom prst="chevron">
            <a:avLst>
              <a:gd name="adj" fmla="val 31731"/>
            </a:avLst>
          </a:prstGeom>
          <a:gradFill>
            <a:gsLst>
              <a:gs pos="0">
                <a:srgbClr val="8F3F96"/>
              </a:gs>
              <a:gs pos="22000">
                <a:srgbClr val="4C738E"/>
              </a:gs>
              <a:gs pos="100000">
                <a:srgbClr val="00AD8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rbel" panose="020B0503020204020204" pitchFamily="34" charset="0"/>
              </a:rPr>
              <a:t>BUILDER</a:t>
            </a:r>
          </a:p>
        </p:txBody>
      </p:sp>
      <p:sp>
        <p:nvSpPr>
          <p:cNvPr id="26" name="Chevron 25">
            <a:extLst>
              <a:ext uri="{FF2B5EF4-FFF2-40B4-BE49-F238E27FC236}">
                <a16:creationId xmlns:a16="http://schemas.microsoft.com/office/drawing/2014/main" id="{7BB68818-0D47-5E49-92B7-FA90E221D87F}"/>
              </a:ext>
            </a:extLst>
          </p:cNvPr>
          <p:cNvSpPr/>
          <p:nvPr/>
        </p:nvSpPr>
        <p:spPr>
          <a:xfrm>
            <a:off x="7767449" y="4148983"/>
            <a:ext cx="1859964" cy="755267"/>
          </a:xfrm>
          <a:prstGeom prst="chevron">
            <a:avLst>
              <a:gd name="adj" fmla="val 31731"/>
            </a:avLst>
          </a:prstGeom>
          <a:gradFill>
            <a:gsLst>
              <a:gs pos="0">
                <a:srgbClr val="8F3F96"/>
              </a:gs>
              <a:gs pos="22000">
                <a:srgbClr val="4C738E"/>
              </a:gs>
              <a:gs pos="100000">
                <a:srgbClr val="00AD8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rbel" panose="020B0503020204020204" pitchFamily="34" charset="0"/>
              </a:rPr>
              <a:t>SYSTEM</a:t>
            </a:r>
            <a:br>
              <a:rPr lang="en-US" b="1" i="1" dirty="0">
                <a:solidFill>
                  <a:schemeClr val="bg1"/>
                </a:solidFill>
                <a:latin typeface="Corbel" panose="020B0503020204020204" pitchFamily="34" charset="0"/>
              </a:rPr>
            </a:br>
            <a:r>
              <a:rPr lang="en-US" b="1" i="1" dirty="0">
                <a:solidFill>
                  <a:schemeClr val="bg1"/>
                </a:solidFill>
                <a:latin typeface="Corbel" panose="020B0503020204020204" pitchFamily="34" charset="0"/>
              </a:rPr>
              <a:t>BUILDER</a:t>
            </a:r>
          </a:p>
        </p:txBody>
      </p:sp>
    </p:spTree>
    <p:extLst>
      <p:ext uri="{BB962C8B-B14F-4D97-AF65-F5344CB8AC3E}">
        <p14:creationId xmlns:p14="http://schemas.microsoft.com/office/powerpoint/2010/main" val="251931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ppt_x</p:attrName>
                                        </p:attrNameLst>
                                      </p:cBhvr>
                                      <p:tavLst>
                                        <p:tav tm="0">
                                          <p:val>
                                            <p:strVal val="#ppt_x-#ppt_w*1.125000"/>
                                          </p:val>
                                        </p:tav>
                                        <p:tav tm="100000">
                                          <p:val>
                                            <p:strVal val="#ppt_x"/>
                                          </p:val>
                                        </p:tav>
                                      </p:tavLst>
                                    </p:anim>
                                    <p:animEffect transition="in" filter="wipe(right)">
                                      <p:cBhvr>
                                        <p:cTn id="56" dur="500"/>
                                        <p:tgtEl>
                                          <p:spTgt spid="24"/>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righ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p:bldP spid="12" grpId="0" animBg="1"/>
      <p:bldP spid="15" grpId="0"/>
      <p:bldP spid="16" grpId="0"/>
      <p:bldP spid="18" grpId="0"/>
      <p:bldP spid="19" grpId="0"/>
      <p:bldP spid="21" grpId="0"/>
      <p:bldP spid="13" grpId="0" animBg="1"/>
      <p:bldP spid="22" grpId="0"/>
      <p:bldP spid="23"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2C-D904-D541-9A99-E11339934442}"/>
              </a:ext>
            </a:extLst>
          </p:cNvPr>
          <p:cNvSpPr>
            <a:spLocks noGrp="1"/>
          </p:cNvSpPr>
          <p:nvPr>
            <p:ph type="title"/>
          </p:nvPr>
        </p:nvSpPr>
        <p:spPr/>
        <p:txBody>
          <a:bodyPr/>
          <a:lstStyle/>
          <a:p>
            <a:r>
              <a:rPr lang="en-US" dirty="0"/>
              <a:t>TRAVEL THE WORLD</a:t>
            </a:r>
          </a:p>
        </p:txBody>
      </p:sp>
      <p:sp>
        <p:nvSpPr>
          <p:cNvPr id="5" name="Rectangle 4">
            <a:extLst>
              <a:ext uri="{FF2B5EF4-FFF2-40B4-BE49-F238E27FC236}">
                <a16:creationId xmlns:a16="http://schemas.microsoft.com/office/drawing/2014/main" id="{DE6E92EF-4BDD-2147-B44E-FA2B6407AC32}"/>
              </a:ext>
            </a:extLst>
          </p:cNvPr>
          <p:cNvSpPr/>
          <p:nvPr/>
        </p:nvSpPr>
        <p:spPr>
          <a:xfrm>
            <a:off x="0" y="5306850"/>
            <a:ext cx="12192000" cy="523220"/>
          </a:xfrm>
          <a:prstGeom prst="rect">
            <a:avLst/>
          </a:prstGeom>
        </p:spPr>
        <p:txBody>
          <a:bodyPr wrap="square">
            <a:spAutoFit/>
          </a:bodyPr>
          <a:lstStyle/>
          <a:p>
            <a:pPr algn="ctr"/>
            <a:r>
              <a:rPr lang="en-US" sz="2800" b="1" i="1" dirty="0">
                <a:solidFill>
                  <a:srgbClr val="00AD85"/>
                </a:solidFill>
                <a:effectLst/>
                <a:latin typeface="Corbel" panose="020B0503020204020204" pitchFamily="34" charset="0"/>
              </a:rPr>
              <a:t>Happy Travels = Happy Families!</a:t>
            </a:r>
          </a:p>
        </p:txBody>
      </p:sp>
      <p:sp>
        <p:nvSpPr>
          <p:cNvPr id="15" name="Rectangle 14">
            <a:extLst>
              <a:ext uri="{FF2B5EF4-FFF2-40B4-BE49-F238E27FC236}">
                <a16:creationId xmlns:a16="http://schemas.microsoft.com/office/drawing/2014/main" id="{22AAB180-0C47-4D49-A340-3CADD8A14963}"/>
              </a:ext>
            </a:extLst>
          </p:cNvPr>
          <p:cNvSpPr/>
          <p:nvPr/>
        </p:nvSpPr>
        <p:spPr>
          <a:xfrm>
            <a:off x="3833037" y="1151866"/>
            <a:ext cx="4525925" cy="4154984"/>
          </a:xfrm>
          <a:prstGeom prst="rect">
            <a:avLst/>
          </a:prstGeom>
        </p:spPr>
        <p:txBody>
          <a:bodyPr wrap="square">
            <a:spAutoFit/>
          </a:bodyPr>
          <a:lstStyle/>
          <a:p>
            <a:pPr indent="-457200" algn="ctr"/>
            <a:r>
              <a:rPr lang="en-US" sz="2400" dirty="0">
                <a:solidFill>
                  <a:schemeClr val="tx1">
                    <a:lumMod val="75000"/>
                    <a:lumOff val="25000"/>
                  </a:schemeClr>
                </a:solidFill>
                <a:effectLst/>
                <a:latin typeface="Corbel" panose="020B0503020204020204" pitchFamily="34" charset="0"/>
              </a:rPr>
              <a:t>Participate and qualify</a:t>
            </a:r>
          </a:p>
          <a:p>
            <a:pPr algn="ctr"/>
            <a:r>
              <a:rPr lang="en-US" sz="2400" dirty="0">
                <a:solidFill>
                  <a:schemeClr val="tx1">
                    <a:lumMod val="75000"/>
                    <a:lumOff val="25000"/>
                  </a:schemeClr>
                </a:solidFill>
                <a:effectLst/>
                <a:latin typeface="Corbel" panose="020B0503020204020204" pitchFamily="34" charset="0"/>
              </a:rPr>
              <a:t>for our dream trips around</a:t>
            </a:r>
          </a:p>
          <a:p>
            <a:pPr algn="ctr"/>
            <a:r>
              <a:rPr lang="en-US" sz="2400" dirty="0">
                <a:solidFill>
                  <a:schemeClr val="tx1">
                    <a:lumMod val="75000"/>
                    <a:lumOff val="25000"/>
                  </a:schemeClr>
                </a:solidFill>
                <a:effectLst/>
                <a:latin typeface="Corbel" panose="020B0503020204020204" pitchFamily="34" charset="0"/>
              </a:rPr>
              <a:t>the world every year.</a:t>
            </a:r>
          </a:p>
          <a:p>
            <a:pPr algn="ctr"/>
            <a:r>
              <a:rPr lang="en-US" sz="2400" dirty="0">
                <a:solidFill>
                  <a:schemeClr val="tx1">
                    <a:lumMod val="75000"/>
                    <a:lumOff val="25000"/>
                  </a:schemeClr>
                </a:solidFill>
                <a:effectLst/>
                <a:latin typeface="Corbel" panose="020B0503020204020204" pitchFamily="34" charset="0"/>
              </a:rPr>
              <a:t>We’ve brought thousands</a:t>
            </a:r>
          </a:p>
          <a:p>
            <a:pPr algn="ctr"/>
            <a:r>
              <a:rPr lang="en-US" sz="2400" dirty="0">
                <a:solidFill>
                  <a:schemeClr val="tx1">
                    <a:lumMod val="75000"/>
                    <a:lumOff val="25000"/>
                  </a:schemeClr>
                </a:solidFill>
                <a:effectLst/>
                <a:latin typeface="Corbel" panose="020B0503020204020204" pitchFamily="34" charset="0"/>
              </a:rPr>
              <a:t>of people to Paris,</a:t>
            </a:r>
          </a:p>
          <a:p>
            <a:pPr algn="ctr"/>
            <a:r>
              <a:rPr lang="en-US" sz="2400" dirty="0">
                <a:solidFill>
                  <a:schemeClr val="tx1">
                    <a:lumMod val="75000"/>
                    <a:lumOff val="25000"/>
                  </a:schemeClr>
                </a:solidFill>
                <a:effectLst/>
                <a:latin typeface="Corbel" panose="020B0503020204020204" pitchFamily="34" charset="0"/>
              </a:rPr>
              <a:t>Hawaii, Japan,</a:t>
            </a:r>
          </a:p>
          <a:p>
            <a:pPr algn="ctr"/>
            <a:r>
              <a:rPr lang="en-US" sz="2400" dirty="0">
                <a:solidFill>
                  <a:schemeClr val="tx1">
                    <a:lumMod val="75000"/>
                    <a:lumOff val="25000"/>
                  </a:schemeClr>
                </a:solidFill>
                <a:effectLst/>
                <a:latin typeface="Corbel" panose="020B0503020204020204" pitchFamily="34" charset="0"/>
              </a:rPr>
              <a:t>Thailand, Singapore,</a:t>
            </a:r>
          </a:p>
          <a:p>
            <a:pPr algn="ctr"/>
            <a:r>
              <a:rPr lang="en-US" sz="2400" dirty="0">
                <a:solidFill>
                  <a:schemeClr val="tx1">
                    <a:lumMod val="75000"/>
                    <a:lumOff val="25000"/>
                  </a:schemeClr>
                </a:solidFill>
                <a:effectLst/>
                <a:latin typeface="Corbel" panose="020B0503020204020204" pitchFamily="34" charset="0"/>
              </a:rPr>
              <a:t>Italy, Spain, Vietnam,</a:t>
            </a:r>
          </a:p>
          <a:p>
            <a:pPr algn="ctr"/>
            <a:r>
              <a:rPr lang="en-US" sz="2400" dirty="0">
                <a:solidFill>
                  <a:schemeClr val="tx1">
                    <a:lumMod val="75000"/>
                    <a:lumOff val="25000"/>
                  </a:schemeClr>
                </a:solidFill>
                <a:effectLst/>
                <a:latin typeface="Corbel" panose="020B0503020204020204" pitchFamily="34" charset="0"/>
              </a:rPr>
              <a:t>China, the Caribbean</a:t>
            </a:r>
          </a:p>
          <a:p>
            <a:pPr algn="ctr"/>
            <a:r>
              <a:rPr lang="en-US" sz="2400" dirty="0">
                <a:solidFill>
                  <a:schemeClr val="tx1">
                    <a:lumMod val="75000"/>
                    <a:lumOff val="25000"/>
                  </a:schemeClr>
                </a:solidFill>
                <a:effectLst/>
                <a:latin typeface="Corbel" panose="020B0503020204020204" pitchFamily="34" charset="0"/>
              </a:rPr>
              <a:t>and many more</a:t>
            </a:r>
          </a:p>
          <a:p>
            <a:pPr algn="ctr"/>
            <a:r>
              <a:rPr lang="en-US" sz="2400" dirty="0">
                <a:solidFill>
                  <a:schemeClr val="tx1">
                    <a:lumMod val="75000"/>
                    <a:lumOff val="25000"/>
                  </a:schemeClr>
                </a:solidFill>
                <a:effectLst/>
                <a:latin typeface="Corbel" panose="020B0503020204020204" pitchFamily="34" charset="0"/>
              </a:rPr>
              <a:t>exciting destinations</a:t>
            </a:r>
            <a:r>
              <a:rPr lang="en-US" sz="2400" spc="-150" dirty="0">
                <a:solidFill>
                  <a:schemeClr val="tx1">
                    <a:lumMod val="75000"/>
                    <a:lumOff val="25000"/>
                  </a:schemeClr>
                </a:solidFill>
                <a:effectLst/>
                <a:latin typeface="Corbel" panose="020B0503020204020204" pitchFamily="34" charset="0"/>
              </a:rPr>
              <a:t>.</a:t>
            </a:r>
            <a:r>
              <a:rPr lang="en-US" spc="-150" baseline="30000" dirty="0">
                <a:solidFill>
                  <a:schemeClr val="tx1">
                    <a:lumMod val="75000"/>
                    <a:lumOff val="25000"/>
                  </a:schemeClr>
                </a:solidFill>
                <a:effectLst/>
                <a:latin typeface="Corbel" panose="020B0503020204020204" pitchFamily="34" charset="0"/>
              </a:rPr>
              <a:t>*</a:t>
            </a:r>
            <a:endParaRPr lang="en-US" sz="2400" spc="-150" baseline="30000" dirty="0">
              <a:solidFill>
                <a:schemeClr val="tx1">
                  <a:lumMod val="75000"/>
                  <a:lumOff val="25000"/>
                </a:schemeClr>
              </a:solidFill>
              <a:effectLst/>
              <a:latin typeface="Corbel" panose="020B0503020204020204" pitchFamily="34" charset="0"/>
            </a:endParaRPr>
          </a:p>
        </p:txBody>
      </p:sp>
      <p:sp>
        <p:nvSpPr>
          <p:cNvPr id="12" name="Rectangle 11">
            <a:extLst>
              <a:ext uri="{FF2B5EF4-FFF2-40B4-BE49-F238E27FC236}">
                <a16:creationId xmlns:a16="http://schemas.microsoft.com/office/drawing/2014/main" id="{37DC9FB5-7F96-1B4F-8928-4AAB875F4A69}"/>
              </a:ext>
            </a:extLst>
          </p:cNvPr>
          <p:cNvSpPr/>
          <p:nvPr/>
        </p:nvSpPr>
        <p:spPr>
          <a:xfrm>
            <a:off x="838199" y="6092680"/>
            <a:ext cx="10644963" cy="400110"/>
          </a:xfrm>
          <a:prstGeom prst="rect">
            <a:avLst/>
          </a:prstGeom>
          <a:ln>
            <a:noFill/>
          </a:ln>
        </p:spPr>
        <p:txBody>
          <a:bodyPr wrap="square" anchor="b">
            <a:spAutoFit/>
          </a:bodyPr>
          <a:lstStyle/>
          <a:p>
            <a:pPr algn="ctr"/>
            <a:r>
              <a:rPr lang="en-US" sz="1000" i="1" dirty="0">
                <a:solidFill>
                  <a:schemeClr val="tx1">
                    <a:lumMod val="75000"/>
                    <a:lumOff val="25000"/>
                  </a:schemeClr>
                </a:solidFill>
                <a:effectLst/>
                <a:latin typeface="Corbel" panose="020B0503020204020204" pitchFamily="34" charset="0"/>
              </a:rPr>
              <a:t>*These sales contests were sponsored by Independent Contractors of World Financial Group, Inc. (WFG) and or World Financial Group Canada, Inc.</a:t>
            </a:r>
          </a:p>
          <a:p>
            <a:pPr algn="ctr"/>
            <a:r>
              <a:rPr lang="en-US" sz="1000" i="1" dirty="0">
                <a:solidFill>
                  <a:schemeClr val="tx1">
                    <a:lumMod val="75000"/>
                    <a:lumOff val="25000"/>
                  </a:schemeClr>
                </a:solidFill>
                <a:effectLst/>
                <a:latin typeface="Corbel" panose="020B0503020204020204" pitchFamily="34" charset="0"/>
              </a:rPr>
              <a:t>All points are generated through the sale of products and services offered through WFG-affiliated companies.</a:t>
            </a:r>
          </a:p>
        </p:txBody>
      </p:sp>
      <p:pic>
        <p:nvPicPr>
          <p:cNvPr id="8" name="Picture 7" descr="A picture containing cake, table, photo, birthday&#10;&#10;Description automatically generated">
            <a:extLst>
              <a:ext uri="{FF2B5EF4-FFF2-40B4-BE49-F238E27FC236}">
                <a16:creationId xmlns:a16="http://schemas.microsoft.com/office/drawing/2014/main" id="{46FC82CF-A9DA-B342-A2E4-D739DECEBFA2}"/>
              </a:ext>
            </a:extLst>
          </p:cNvPr>
          <p:cNvPicPr>
            <a:picLocks noChangeAspect="1"/>
          </p:cNvPicPr>
          <p:nvPr/>
        </p:nvPicPr>
        <p:blipFill>
          <a:blip r:embed="rId2"/>
          <a:stretch>
            <a:fillRect/>
          </a:stretch>
        </p:blipFill>
        <p:spPr>
          <a:xfrm>
            <a:off x="962550" y="1027930"/>
            <a:ext cx="3155629" cy="5144270"/>
          </a:xfrm>
          <a:prstGeom prst="rect">
            <a:avLst/>
          </a:prstGeom>
        </p:spPr>
      </p:pic>
      <p:pic>
        <p:nvPicPr>
          <p:cNvPr id="11" name="Picture 10" descr="A picture containing photo, show, table, different&#10;&#10;Description automatically generated">
            <a:extLst>
              <a:ext uri="{FF2B5EF4-FFF2-40B4-BE49-F238E27FC236}">
                <a16:creationId xmlns:a16="http://schemas.microsoft.com/office/drawing/2014/main" id="{5EC6C24B-D5D3-8445-B7F7-7F435B1E7C2D}"/>
              </a:ext>
            </a:extLst>
          </p:cNvPr>
          <p:cNvPicPr>
            <a:picLocks noChangeAspect="1"/>
          </p:cNvPicPr>
          <p:nvPr/>
        </p:nvPicPr>
        <p:blipFill>
          <a:blip r:embed="rId3"/>
          <a:stretch>
            <a:fillRect/>
          </a:stretch>
        </p:blipFill>
        <p:spPr>
          <a:xfrm>
            <a:off x="8122176" y="606594"/>
            <a:ext cx="3355974" cy="5298906"/>
          </a:xfrm>
          <a:prstGeom prst="rect">
            <a:avLst/>
          </a:prstGeom>
        </p:spPr>
      </p:pic>
    </p:spTree>
    <p:extLst>
      <p:ext uri="{BB962C8B-B14F-4D97-AF65-F5344CB8AC3E}">
        <p14:creationId xmlns:p14="http://schemas.microsoft.com/office/powerpoint/2010/main" val="41843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250"/>
                                        <p:tgtEl>
                                          <p:spTgt spid="8"/>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LIFE IS ALL ABOUT CHOICES</a:t>
            </a:r>
          </a:p>
        </p:txBody>
      </p:sp>
      <p:sp>
        <p:nvSpPr>
          <p:cNvPr id="5" name="Rectangle 4">
            <a:extLst>
              <a:ext uri="{FF2B5EF4-FFF2-40B4-BE49-F238E27FC236}">
                <a16:creationId xmlns:a16="http://schemas.microsoft.com/office/drawing/2014/main" id="{8E0329DF-C212-9642-B39B-7ED4E3BADD63}"/>
              </a:ext>
            </a:extLst>
          </p:cNvPr>
          <p:cNvSpPr/>
          <p:nvPr/>
        </p:nvSpPr>
        <p:spPr>
          <a:xfrm>
            <a:off x="935666" y="1713459"/>
            <a:ext cx="4990212" cy="2860780"/>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7C8D2C-6CA2-EC49-B2A6-F749AC9CFB3D}"/>
              </a:ext>
            </a:extLst>
          </p:cNvPr>
          <p:cNvSpPr/>
          <p:nvPr/>
        </p:nvSpPr>
        <p:spPr>
          <a:xfrm>
            <a:off x="1419445" y="2235451"/>
            <a:ext cx="4789454"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Learn how money works.</a:t>
            </a:r>
          </a:p>
        </p:txBody>
      </p:sp>
      <p:sp>
        <p:nvSpPr>
          <p:cNvPr id="7" name="Rectangle 6">
            <a:extLst>
              <a:ext uri="{FF2B5EF4-FFF2-40B4-BE49-F238E27FC236}">
                <a16:creationId xmlns:a16="http://schemas.microsoft.com/office/drawing/2014/main" id="{FEB8BBC8-2CAF-5744-968C-080261452515}"/>
              </a:ext>
            </a:extLst>
          </p:cNvPr>
          <p:cNvSpPr/>
          <p:nvPr/>
        </p:nvSpPr>
        <p:spPr>
          <a:xfrm>
            <a:off x="1419445" y="3373910"/>
            <a:ext cx="4180367"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Get rid of your debt.</a:t>
            </a:r>
          </a:p>
        </p:txBody>
      </p:sp>
      <p:sp>
        <p:nvSpPr>
          <p:cNvPr id="3" name="Rectangle 2">
            <a:extLst>
              <a:ext uri="{FF2B5EF4-FFF2-40B4-BE49-F238E27FC236}">
                <a16:creationId xmlns:a16="http://schemas.microsoft.com/office/drawing/2014/main" id="{92B07D09-9CCA-1A4F-83B1-0C29AF74AF5B}"/>
              </a:ext>
            </a:extLst>
          </p:cNvPr>
          <p:cNvSpPr/>
          <p:nvPr/>
        </p:nvSpPr>
        <p:spPr>
          <a:xfrm>
            <a:off x="1093382" y="1755322"/>
            <a:ext cx="5160336" cy="523220"/>
          </a:xfrm>
          <a:prstGeom prst="rect">
            <a:avLst/>
          </a:prstGeom>
        </p:spPr>
        <p:txBody>
          <a:bodyPr wrap="square">
            <a:spAutoFit/>
          </a:bodyPr>
          <a:lstStyle/>
          <a:p>
            <a:r>
              <a:rPr lang="en-US" sz="2800" b="1" i="1" dirty="0">
                <a:solidFill>
                  <a:srgbClr val="8F3F96"/>
                </a:solidFill>
                <a:effectLst/>
                <a:latin typeface="Corbel" panose="020B0503020204020204" pitchFamily="34" charset="0"/>
              </a:rPr>
              <a:t>1. Save your future</a:t>
            </a:r>
          </a:p>
        </p:txBody>
      </p:sp>
      <p:sp>
        <p:nvSpPr>
          <p:cNvPr id="10" name="Rectangle 9">
            <a:extLst>
              <a:ext uri="{FF2B5EF4-FFF2-40B4-BE49-F238E27FC236}">
                <a16:creationId xmlns:a16="http://schemas.microsoft.com/office/drawing/2014/main" id="{4AB566AF-F156-004D-8FC8-36C2017A90FF}"/>
              </a:ext>
            </a:extLst>
          </p:cNvPr>
          <p:cNvSpPr/>
          <p:nvPr/>
        </p:nvSpPr>
        <p:spPr>
          <a:xfrm>
            <a:off x="1419445" y="2636368"/>
            <a:ext cx="4035057" cy="769441"/>
          </a:xfrm>
          <a:prstGeom prst="rect">
            <a:avLst/>
          </a:prstGeom>
        </p:spPr>
        <p:txBody>
          <a:bodyPr wrap="square" anchor="t">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Make extra income on a flexible schedule.</a:t>
            </a:r>
          </a:p>
        </p:txBody>
      </p:sp>
      <p:sp>
        <p:nvSpPr>
          <p:cNvPr id="11" name="Rectangle 10">
            <a:extLst>
              <a:ext uri="{FF2B5EF4-FFF2-40B4-BE49-F238E27FC236}">
                <a16:creationId xmlns:a16="http://schemas.microsoft.com/office/drawing/2014/main" id="{4467FC93-757A-0949-8C38-EB8EB4DA5AC1}"/>
              </a:ext>
            </a:extLst>
          </p:cNvPr>
          <p:cNvSpPr/>
          <p:nvPr/>
        </p:nvSpPr>
        <p:spPr>
          <a:xfrm>
            <a:off x="1419445" y="3772898"/>
            <a:ext cx="4343402" cy="769441"/>
          </a:xfrm>
          <a:prstGeom prst="rect">
            <a:avLst/>
          </a:prstGeom>
        </p:spPr>
        <p:txBody>
          <a:bodyPr wrap="square" anchor="t">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Save for your children’s education and your retirement.</a:t>
            </a:r>
          </a:p>
        </p:txBody>
      </p:sp>
      <p:sp>
        <p:nvSpPr>
          <p:cNvPr id="12" name="Rectangle 11">
            <a:extLst>
              <a:ext uri="{FF2B5EF4-FFF2-40B4-BE49-F238E27FC236}">
                <a16:creationId xmlns:a16="http://schemas.microsoft.com/office/drawing/2014/main" id="{BF0768CE-28B5-3C42-BA82-A0D3058611F6}"/>
              </a:ext>
            </a:extLst>
          </p:cNvPr>
          <p:cNvSpPr/>
          <p:nvPr/>
        </p:nvSpPr>
        <p:spPr>
          <a:xfrm>
            <a:off x="5925878" y="1713459"/>
            <a:ext cx="5486400" cy="2860780"/>
          </a:xfrm>
          <a:prstGeom prst="rect">
            <a:avLst/>
          </a:prstGeom>
          <a:solidFill>
            <a:srgbClr val="DBE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D3EEE7-A62B-F14F-B1FF-3A4962C2A7F3}"/>
              </a:ext>
            </a:extLst>
          </p:cNvPr>
          <p:cNvSpPr/>
          <p:nvPr/>
        </p:nvSpPr>
        <p:spPr>
          <a:xfrm>
            <a:off x="6409660" y="2972281"/>
            <a:ext cx="5002618" cy="1107996"/>
          </a:xfrm>
          <a:prstGeom prst="rect">
            <a:avLst/>
          </a:prstGeom>
        </p:spPr>
        <p:txBody>
          <a:bodyPr wrap="square" anchor="t">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Potentially build residual income and financial security with renewals, trails, supervision and override incomes.</a:t>
            </a:r>
          </a:p>
        </p:txBody>
      </p:sp>
      <p:sp>
        <p:nvSpPr>
          <p:cNvPr id="15" name="Rectangle 14">
            <a:extLst>
              <a:ext uri="{FF2B5EF4-FFF2-40B4-BE49-F238E27FC236}">
                <a16:creationId xmlns:a16="http://schemas.microsoft.com/office/drawing/2014/main" id="{A97AFD6D-DF8D-B749-90BC-AB70AF8C9AAC}"/>
              </a:ext>
            </a:extLst>
          </p:cNvPr>
          <p:cNvSpPr/>
          <p:nvPr/>
        </p:nvSpPr>
        <p:spPr>
          <a:xfrm>
            <a:off x="6083595" y="1755322"/>
            <a:ext cx="5160336" cy="523220"/>
          </a:xfrm>
          <a:prstGeom prst="rect">
            <a:avLst/>
          </a:prstGeom>
        </p:spPr>
        <p:txBody>
          <a:bodyPr wrap="square">
            <a:spAutoFit/>
          </a:bodyPr>
          <a:lstStyle/>
          <a:p>
            <a:r>
              <a:rPr lang="en-US" sz="2800" b="1" i="1" dirty="0">
                <a:solidFill>
                  <a:srgbClr val="00AD85"/>
                </a:solidFill>
                <a:effectLst/>
                <a:latin typeface="Corbel" panose="020B0503020204020204" pitchFamily="34" charset="0"/>
              </a:rPr>
              <a:t>2. Build your future</a:t>
            </a:r>
          </a:p>
        </p:txBody>
      </p:sp>
      <p:sp>
        <p:nvSpPr>
          <p:cNvPr id="16" name="Rectangle 15">
            <a:extLst>
              <a:ext uri="{FF2B5EF4-FFF2-40B4-BE49-F238E27FC236}">
                <a16:creationId xmlns:a16="http://schemas.microsoft.com/office/drawing/2014/main" id="{91CA8D02-C7F5-4540-9FD7-FE59E0865916}"/>
              </a:ext>
            </a:extLst>
          </p:cNvPr>
          <p:cNvSpPr/>
          <p:nvPr/>
        </p:nvSpPr>
        <p:spPr>
          <a:xfrm>
            <a:off x="6409658" y="2234739"/>
            <a:ext cx="4506433" cy="769441"/>
          </a:xfrm>
          <a:prstGeom prst="rect">
            <a:avLst/>
          </a:prstGeom>
        </p:spPr>
        <p:txBody>
          <a:bodyPr wrap="square" anchor="t">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Transition to an exciting career in the financial industry.</a:t>
            </a:r>
          </a:p>
        </p:txBody>
      </p:sp>
      <p:sp>
        <p:nvSpPr>
          <p:cNvPr id="17" name="Rectangle 16">
            <a:extLst>
              <a:ext uri="{FF2B5EF4-FFF2-40B4-BE49-F238E27FC236}">
                <a16:creationId xmlns:a16="http://schemas.microsoft.com/office/drawing/2014/main" id="{884A8F7C-8A12-D348-A23F-21A73C512D1D}"/>
              </a:ext>
            </a:extLst>
          </p:cNvPr>
          <p:cNvSpPr/>
          <p:nvPr/>
        </p:nvSpPr>
        <p:spPr>
          <a:xfrm>
            <a:off x="6409659" y="4033697"/>
            <a:ext cx="4368209" cy="430887"/>
          </a:xfrm>
          <a:prstGeom prst="rect">
            <a:avLst/>
          </a:prstGeom>
        </p:spPr>
        <p:txBody>
          <a:bodyPr wrap="square" anchor="t">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Build a team.</a:t>
            </a:r>
          </a:p>
        </p:txBody>
      </p:sp>
      <p:sp>
        <p:nvSpPr>
          <p:cNvPr id="18" name="Rectangle 17">
            <a:extLst>
              <a:ext uri="{FF2B5EF4-FFF2-40B4-BE49-F238E27FC236}">
                <a16:creationId xmlns:a16="http://schemas.microsoft.com/office/drawing/2014/main" id="{BE152A67-9623-C549-9B7F-652E35C3E46A}"/>
              </a:ext>
            </a:extLst>
          </p:cNvPr>
          <p:cNvSpPr/>
          <p:nvPr/>
        </p:nvSpPr>
        <p:spPr>
          <a:xfrm>
            <a:off x="838200" y="1060705"/>
            <a:ext cx="9443484" cy="523220"/>
          </a:xfrm>
          <a:prstGeom prst="rect">
            <a:avLst/>
          </a:prstGeom>
        </p:spPr>
        <p:txBody>
          <a:bodyPr wrap="square">
            <a:spAutoFit/>
          </a:bodyPr>
          <a:lstStyle/>
          <a:p>
            <a:r>
              <a:rPr lang="en-US" sz="2800" b="1" i="1" dirty="0">
                <a:solidFill>
                  <a:schemeClr val="tx1">
                    <a:lumMod val="75000"/>
                    <a:lumOff val="25000"/>
                  </a:schemeClr>
                </a:solidFill>
                <a:effectLst/>
                <a:latin typeface="Corbel" panose="020B0503020204020204" pitchFamily="34" charset="0"/>
              </a:rPr>
              <a:t>What will your future look like 5 years from now?</a:t>
            </a:r>
          </a:p>
        </p:txBody>
      </p:sp>
      <p:sp>
        <p:nvSpPr>
          <p:cNvPr id="19" name="Rectangle 18">
            <a:extLst>
              <a:ext uri="{FF2B5EF4-FFF2-40B4-BE49-F238E27FC236}">
                <a16:creationId xmlns:a16="http://schemas.microsoft.com/office/drawing/2014/main" id="{505CB704-39F1-6D4C-86FC-C415715F19B0}"/>
              </a:ext>
            </a:extLst>
          </p:cNvPr>
          <p:cNvSpPr/>
          <p:nvPr/>
        </p:nvSpPr>
        <p:spPr>
          <a:xfrm>
            <a:off x="0" y="5794054"/>
            <a:ext cx="12192000" cy="615553"/>
          </a:xfrm>
          <a:prstGeom prst="rect">
            <a:avLst/>
          </a:prstGeom>
        </p:spPr>
        <p:txBody>
          <a:bodyPr wrap="square">
            <a:spAutoFit/>
          </a:bodyPr>
          <a:lstStyle/>
          <a:p>
            <a:pPr algn="ctr"/>
            <a:r>
              <a:rPr lang="en-US" sz="2400" b="1" i="1" dirty="0">
                <a:solidFill>
                  <a:schemeClr val="tx1">
                    <a:lumMod val="75000"/>
                    <a:lumOff val="25000"/>
                  </a:schemeClr>
                </a:solidFill>
                <a:effectLst/>
                <a:latin typeface="Corbel" panose="020B0503020204020204" pitchFamily="34" charset="0"/>
              </a:rPr>
              <a:t>“If you are born poor, it’s not your mistake. But if you die poor, it’s your mistake.”</a:t>
            </a:r>
            <a:br>
              <a:rPr lang="en-US" sz="2400" b="1" i="1" dirty="0">
                <a:solidFill>
                  <a:schemeClr val="tx1">
                    <a:lumMod val="75000"/>
                    <a:lumOff val="25000"/>
                  </a:schemeClr>
                </a:solidFill>
                <a:effectLst/>
                <a:latin typeface="Corbel" panose="020B0503020204020204" pitchFamily="34" charset="0"/>
              </a:rPr>
            </a:br>
            <a:r>
              <a:rPr lang="en-US" sz="1000" b="1" i="1" dirty="0">
                <a:solidFill>
                  <a:schemeClr val="tx1">
                    <a:lumMod val="75000"/>
                    <a:lumOff val="25000"/>
                  </a:schemeClr>
                </a:solidFill>
                <a:latin typeface="Corbel" panose="020B0503020204020204" pitchFamily="34" charset="0"/>
              </a:rPr>
              <a:t>- </a:t>
            </a:r>
            <a:r>
              <a:rPr lang="en-US" sz="1000" dirty="0">
                <a:solidFill>
                  <a:schemeClr val="tx1">
                    <a:lumMod val="75000"/>
                    <a:lumOff val="25000"/>
                  </a:schemeClr>
                </a:solidFill>
                <a:effectLst/>
                <a:latin typeface="Corbel" panose="020B0503020204020204" pitchFamily="34" charset="0"/>
              </a:rPr>
              <a:t> MODERN WISDOM</a:t>
            </a:r>
            <a:endParaRPr lang="en-US" sz="2400" dirty="0">
              <a:solidFill>
                <a:schemeClr val="tx1">
                  <a:lumMod val="75000"/>
                  <a:lumOff val="25000"/>
                </a:schemeClr>
              </a:solidFill>
              <a:effectLst/>
              <a:latin typeface="Corbel" panose="020B0503020204020204" pitchFamily="34" charset="0"/>
            </a:endParaRPr>
          </a:p>
        </p:txBody>
      </p:sp>
      <p:sp>
        <p:nvSpPr>
          <p:cNvPr id="20" name="Rectangle 19">
            <a:extLst>
              <a:ext uri="{FF2B5EF4-FFF2-40B4-BE49-F238E27FC236}">
                <a16:creationId xmlns:a16="http://schemas.microsoft.com/office/drawing/2014/main" id="{032C97E4-7654-7949-9539-BADCEB94BEC6}"/>
              </a:ext>
            </a:extLst>
          </p:cNvPr>
          <p:cNvSpPr/>
          <p:nvPr/>
        </p:nvSpPr>
        <p:spPr>
          <a:xfrm>
            <a:off x="2874334" y="4607279"/>
            <a:ext cx="5160336" cy="523220"/>
          </a:xfrm>
          <a:prstGeom prst="rect">
            <a:avLst/>
          </a:prstGeom>
        </p:spPr>
        <p:txBody>
          <a:bodyPr wrap="square">
            <a:spAutoFit/>
          </a:bodyPr>
          <a:lstStyle/>
          <a:p>
            <a:r>
              <a:rPr lang="en-US" sz="2800" b="1" i="1" dirty="0">
                <a:solidFill>
                  <a:schemeClr val="tx1">
                    <a:lumMod val="75000"/>
                    <a:lumOff val="25000"/>
                  </a:schemeClr>
                </a:solidFill>
                <a:latin typeface="Corbel" panose="020B0503020204020204" pitchFamily="34" charset="0"/>
              </a:rPr>
              <a:t>3</a:t>
            </a:r>
            <a:r>
              <a:rPr lang="en-US" sz="2800" b="1" i="1" dirty="0">
                <a:solidFill>
                  <a:schemeClr val="tx1">
                    <a:lumMod val="75000"/>
                    <a:lumOff val="25000"/>
                  </a:schemeClr>
                </a:solidFill>
                <a:effectLst/>
                <a:latin typeface="Corbel" panose="020B0503020204020204" pitchFamily="34" charset="0"/>
              </a:rPr>
              <a:t>. Be </a:t>
            </a:r>
            <a:r>
              <a:rPr lang="en-US" sz="2800" b="1" i="1" dirty="0">
                <a:solidFill>
                  <a:schemeClr val="tx1">
                    <a:lumMod val="75000"/>
                    <a:lumOff val="25000"/>
                  </a:schemeClr>
                </a:solidFill>
                <a:latin typeface="Corbel" panose="020B0503020204020204" pitchFamily="34" charset="0"/>
              </a:rPr>
              <a:t>a part of something big</a:t>
            </a:r>
            <a:endParaRPr lang="en-US" sz="2800" b="1" i="1" dirty="0">
              <a:solidFill>
                <a:schemeClr val="tx1">
                  <a:lumMod val="75000"/>
                  <a:lumOff val="25000"/>
                </a:schemeClr>
              </a:solidFill>
              <a:effectLst/>
              <a:latin typeface="Corbel" panose="020B0503020204020204" pitchFamily="34" charset="0"/>
            </a:endParaRPr>
          </a:p>
        </p:txBody>
      </p:sp>
      <p:sp>
        <p:nvSpPr>
          <p:cNvPr id="21" name="Rectangle 20">
            <a:extLst>
              <a:ext uri="{FF2B5EF4-FFF2-40B4-BE49-F238E27FC236}">
                <a16:creationId xmlns:a16="http://schemas.microsoft.com/office/drawing/2014/main" id="{C589739F-65FC-6042-A904-4F138F1CC8A2}"/>
              </a:ext>
            </a:extLst>
          </p:cNvPr>
          <p:cNvSpPr/>
          <p:nvPr/>
        </p:nvSpPr>
        <p:spPr>
          <a:xfrm>
            <a:off x="3202171" y="5003693"/>
            <a:ext cx="6762310" cy="769441"/>
          </a:xfrm>
          <a:prstGeom prst="rect">
            <a:avLst/>
          </a:prstGeom>
        </p:spPr>
        <p:txBody>
          <a:bodyPr wrap="square" anchor="t">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Build a large organization all over the US and Canada. Educate and help thousands of families.</a:t>
            </a:r>
          </a:p>
        </p:txBody>
      </p:sp>
    </p:spTree>
    <p:extLst>
      <p:ext uri="{BB962C8B-B14F-4D97-AF65-F5344CB8AC3E}">
        <p14:creationId xmlns:p14="http://schemas.microsoft.com/office/powerpoint/2010/main" val="15529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3" grpId="0"/>
      <p:bldP spid="10" grpId="0"/>
      <p:bldP spid="11" grpId="0"/>
      <p:bldP spid="12" grpId="0" animBg="1"/>
      <p:bldP spid="14" grpId="0"/>
      <p:bldP spid="15" grpId="0"/>
      <p:bldP spid="16" grpId="0"/>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MAKING A DIFFERENCE</a:t>
            </a:r>
          </a:p>
        </p:txBody>
      </p:sp>
      <p:sp>
        <p:nvSpPr>
          <p:cNvPr id="5" name="Rectangle 4">
            <a:extLst>
              <a:ext uri="{FF2B5EF4-FFF2-40B4-BE49-F238E27FC236}">
                <a16:creationId xmlns:a16="http://schemas.microsoft.com/office/drawing/2014/main" id="{8E0329DF-C212-9642-B39B-7ED4E3BADD63}"/>
              </a:ext>
            </a:extLst>
          </p:cNvPr>
          <p:cNvSpPr/>
          <p:nvPr/>
        </p:nvSpPr>
        <p:spPr>
          <a:xfrm>
            <a:off x="935665" y="2063216"/>
            <a:ext cx="5160335" cy="2818418"/>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7C8D2C-6CA2-EC49-B2A6-F749AC9CFB3D}"/>
              </a:ext>
            </a:extLst>
          </p:cNvPr>
          <p:cNvSpPr/>
          <p:nvPr/>
        </p:nvSpPr>
        <p:spPr>
          <a:xfrm>
            <a:off x="1220972" y="2635818"/>
            <a:ext cx="4789454" cy="2031325"/>
          </a:xfrm>
          <a:prstGeom prst="rect">
            <a:avLst/>
          </a:prstGeom>
        </p:spPr>
        <p:txBody>
          <a:bodyPr wrap="square" anchor="t">
            <a:spAutoFit/>
          </a:bodyPr>
          <a:lstStyle/>
          <a:p>
            <a:pPr fontAlgn="ctr">
              <a:buClr>
                <a:srgbClr val="8F3F96"/>
              </a:buClr>
              <a:buSzPct val="175000"/>
            </a:pPr>
            <a:r>
              <a:rPr lang="en-US" sz="2200" dirty="0">
                <a:solidFill>
                  <a:schemeClr val="tx1">
                    <a:lumMod val="75000"/>
                    <a:lumOff val="25000"/>
                  </a:schemeClr>
                </a:solidFill>
                <a:latin typeface="Corbel" panose="020B0503020204020204" pitchFamily="34" charset="0"/>
              </a:rPr>
              <a:t>To build and protect wealth</a:t>
            </a:r>
          </a:p>
          <a:p>
            <a:pPr fontAlgn="ctr">
              <a:buClr>
                <a:srgbClr val="8F3F96"/>
              </a:buClr>
              <a:buSzPct val="175000"/>
            </a:pPr>
            <a:r>
              <a:rPr lang="en-US" sz="2200" dirty="0">
                <a:solidFill>
                  <a:schemeClr val="tx1">
                    <a:lumMod val="75000"/>
                    <a:lumOff val="25000"/>
                  </a:schemeClr>
                </a:solidFill>
                <a:latin typeface="Corbel" panose="020B0503020204020204" pitchFamily="34" charset="0"/>
              </a:rPr>
              <a:t>for families.</a:t>
            </a:r>
          </a:p>
          <a:p>
            <a:pPr fontAlgn="ctr">
              <a:buClr>
                <a:srgbClr val="8F3F96"/>
              </a:buClr>
              <a:buSzPct val="175000"/>
            </a:pPr>
            <a:endParaRPr lang="en-US" sz="1100" dirty="0">
              <a:solidFill>
                <a:schemeClr val="tx1">
                  <a:lumMod val="75000"/>
                  <a:lumOff val="25000"/>
                </a:schemeClr>
              </a:solidFill>
              <a:latin typeface="Corbel" panose="020B0503020204020204" pitchFamily="34" charset="0"/>
            </a:endParaRPr>
          </a:p>
          <a:p>
            <a:pPr fontAlgn="ctr">
              <a:buClr>
                <a:srgbClr val="8F3F96"/>
              </a:buClr>
              <a:buSzPct val="175000"/>
            </a:pPr>
            <a:r>
              <a:rPr lang="en-US" sz="2200" dirty="0">
                <a:solidFill>
                  <a:schemeClr val="tx1">
                    <a:lumMod val="75000"/>
                    <a:lumOff val="25000"/>
                  </a:schemeClr>
                </a:solidFill>
                <a:latin typeface="Corbel" panose="020B0503020204020204" pitchFamily="34" charset="0"/>
              </a:rPr>
              <a:t>We want to help people</a:t>
            </a:r>
          </a:p>
          <a:p>
            <a:pPr fontAlgn="ctr">
              <a:buClr>
                <a:srgbClr val="8F3F96"/>
              </a:buClr>
              <a:buSzPct val="175000"/>
            </a:pPr>
            <a:r>
              <a:rPr lang="en-US" sz="2200" dirty="0">
                <a:solidFill>
                  <a:schemeClr val="tx1">
                    <a:lumMod val="75000"/>
                    <a:lumOff val="25000"/>
                  </a:schemeClr>
                </a:solidFill>
                <a:latin typeface="Corbel" panose="020B0503020204020204" pitchFamily="34" charset="0"/>
              </a:rPr>
              <a:t>move from financial insecurity</a:t>
            </a:r>
          </a:p>
          <a:p>
            <a:pPr fontAlgn="ctr">
              <a:buClr>
                <a:srgbClr val="8F3F96"/>
              </a:buClr>
              <a:buSzPct val="175000"/>
            </a:pPr>
            <a:r>
              <a:rPr lang="en-US" sz="2200" dirty="0">
                <a:solidFill>
                  <a:schemeClr val="tx1">
                    <a:lumMod val="75000"/>
                    <a:lumOff val="25000"/>
                  </a:schemeClr>
                </a:solidFill>
                <a:latin typeface="Corbel" panose="020B0503020204020204" pitchFamily="34" charset="0"/>
              </a:rPr>
              <a:t>to financial independence.</a:t>
            </a:r>
          </a:p>
        </p:txBody>
      </p:sp>
      <p:sp>
        <p:nvSpPr>
          <p:cNvPr id="3" name="Rectangle 2">
            <a:extLst>
              <a:ext uri="{FF2B5EF4-FFF2-40B4-BE49-F238E27FC236}">
                <a16:creationId xmlns:a16="http://schemas.microsoft.com/office/drawing/2014/main" id="{92B07D09-9CCA-1A4F-83B1-0C29AF74AF5B}"/>
              </a:ext>
            </a:extLst>
          </p:cNvPr>
          <p:cNvSpPr/>
          <p:nvPr/>
        </p:nvSpPr>
        <p:spPr>
          <a:xfrm>
            <a:off x="1220972" y="2191098"/>
            <a:ext cx="5160336" cy="523220"/>
          </a:xfrm>
          <a:prstGeom prst="rect">
            <a:avLst/>
          </a:prstGeom>
        </p:spPr>
        <p:txBody>
          <a:bodyPr wrap="square">
            <a:spAutoFit/>
          </a:bodyPr>
          <a:lstStyle/>
          <a:p>
            <a:r>
              <a:rPr lang="en-US" sz="2800" b="1" i="1" dirty="0">
                <a:solidFill>
                  <a:srgbClr val="8F3F96"/>
                </a:solidFill>
                <a:effectLst/>
                <a:latin typeface="Corbel" panose="020B0503020204020204" pitchFamily="34" charset="0"/>
              </a:rPr>
              <a:t>Our Mission:</a:t>
            </a:r>
          </a:p>
        </p:txBody>
      </p:sp>
      <p:sp>
        <p:nvSpPr>
          <p:cNvPr id="12" name="Rectangle 11">
            <a:extLst>
              <a:ext uri="{FF2B5EF4-FFF2-40B4-BE49-F238E27FC236}">
                <a16:creationId xmlns:a16="http://schemas.microsoft.com/office/drawing/2014/main" id="{BF0768CE-28B5-3C42-BA82-A0D3058611F6}"/>
              </a:ext>
            </a:extLst>
          </p:cNvPr>
          <p:cNvSpPr/>
          <p:nvPr/>
        </p:nvSpPr>
        <p:spPr>
          <a:xfrm>
            <a:off x="6096000" y="2063216"/>
            <a:ext cx="5160335" cy="2818418"/>
          </a:xfrm>
          <a:prstGeom prst="rect">
            <a:avLst/>
          </a:prstGeom>
          <a:solidFill>
            <a:srgbClr val="DBE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AFD6D-DF8D-B749-90BC-AB70AF8C9AAC}"/>
              </a:ext>
            </a:extLst>
          </p:cNvPr>
          <p:cNvSpPr/>
          <p:nvPr/>
        </p:nvSpPr>
        <p:spPr>
          <a:xfrm>
            <a:off x="6381307" y="2191098"/>
            <a:ext cx="5160336" cy="523220"/>
          </a:xfrm>
          <a:prstGeom prst="rect">
            <a:avLst/>
          </a:prstGeom>
        </p:spPr>
        <p:txBody>
          <a:bodyPr wrap="square">
            <a:spAutoFit/>
          </a:bodyPr>
          <a:lstStyle/>
          <a:p>
            <a:r>
              <a:rPr lang="en-US" sz="2800" b="1" i="1" dirty="0">
                <a:solidFill>
                  <a:srgbClr val="00AD85"/>
                </a:solidFill>
                <a:effectLst/>
                <a:latin typeface="Corbel" panose="020B0503020204020204" pitchFamily="34" charset="0"/>
              </a:rPr>
              <a:t>Our Vision:</a:t>
            </a:r>
          </a:p>
        </p:txBody>
      </p:sp>
      <p:sp>
        <p:nvSpPr>
          <p:cNvPr id="16" name="Rectangle 15">
            <a:extLst>
              <a:ext uri="{FF2B5EF4-FFF2-40B4-BE49-F238E27FC236}">
                <a16:creationId xmlns:a16="http://schemas.microsoft.com/office/drawing/2014/main" id="{91CA8D02-C7F5-4540-9FD7-FE59E0865916}"/>
              </a:ext>
            </a:extLst>
          </p:cNvPr>
          <p:cNvSpPr/>
          <p:nvPr/>
        </p:nvSpPr>
        <p:spPr>
          <a:xfrm>
            <a:off x="6381306" y="2635106"/>
            <a:ext cx="4789455" cy="2123658"/>
          </a:xfrm>
          <a:prstGeom prst="rect">
            <a:avLst/>
          </a:prstGeom>
        </p:spPr>
        <p:txBody>
          <a:bodyPr wrap="square" anchor="t">
            <a:spAutoFit/>
          </a:bodyPr>
          <a:lstStyle/>
          <a:p>
            <a:pPr fontAlgn="ctr">
              <a:buClr>
                <a:srgbClr val="00AD85"/>
              </a:buClr>
              <a:buSzPct val="175000"/>
            </a:pPr>
            <a:r>
              <a:rPr lang="en-US" sz="2200" dirty="0">
                <a:solidFill>
                  <a:schemeClr val="tx1">
                    <a:lumMod val="75000"/>
                    <a:lumOff val="25000"/>
                  </a:schemeClr>
                </a:solidFill>
                <a:latin typeface="Corbel" panose="020B0503020204020204" pitchFamily="34" charset="0"/>
              </a:rPr>
              <a:t>To build a new industry with 1</a:t>
            </a:r>
          </a:p>
          <a:p>
            <a:pPr fontAlgn="ctr">
              <a:buClr>
                <a:srgbClr val="00AD85"/>
              </a:buClr>
              <a:buSzPct val="175000"/>
            </a:pPr>
            <a:r>
              <a:rPr lang="en-US" sz="2200" dirty="0">
                <a:solidFill>
                  <a:schemeClr val="tx1">
                    <a:lumMod val="75000"/>
                    <a:lumOff val="25000"/>
                  </a:schemeClr>
                </a:solidFill>
                <a:latin typeface="Corbel" panose="020B0503020204020204" pitchFamily="34" charset="0"/>
              </a:rPr>
              <a:t>million business associates worldwide</a:t>
            </a:r>
          </a:p>
          <a:p>
            <a:pPr fontAlgn="ctr">
              <a:buClr>
                <a:srgbClr val="00AD85"/>
              </a:buClr>
              <a:buSzPct val="175000"/>
            </a:pPr>
            <a:r>
              <a:rPr lang="en-US" sz="2200" dirty="0">
                <a:solidFill>
                  <a:schemeClr val="tx1">
                    <a:lumMod val="75000"/>
                    <a:lumOff val="25000"/>
                  </a:schemeClr>
                </a:solidFill>
                <a:latin typeface="Corbel" panose="020B0503020204020204" pitchFamily="34" charset="0"/>
              </a:rPr>
              <a:t>and revolutionize the financial</a:t>
            </a:r>
          </a:p>
          <a:p>
            <a:pPr fontAlgn="ctr">
              <a:buClr>
                <a:srgbClr val="00AD85"/>
              </a:buClr>
              <a:buSzPct val="175000"/>
            </a:pPr>
            <a:r>
              <a:rPr lang="en-US" sz="2200" dirty="0">
                <a:solidFill>
                  <a:schemeClr val="tx1">
                    <a:lumMod val="75000"/>
                    <a:lumOff val="25000"/>
                  </a:schemeClr>
                </a:solidFill>
                <a:latin typeface="Corbel" panose="020B0503020204020204" pitchFamily="34" charset="0"/>
              </a:rPr>
              <a:t>services industry to help resolve</a:t>
            </a:r>
          </a:p>
          <a:p>
            <a:pPr fontAlgn="ctr">
              <a:buClr>
                <a:srgbClr val="00AD85"/>
              </a:buClr>
              <a:buSzPct val="175000"/>
            </a:pPr>
            <a:r>
              <a:rPr lang="en-US" sz="2200" dirty="0">
                <a:solidFill>
                  <a:schemeClr val="tx1">
                    <a:lumMod val="75000"/>
                    <a:lumOff val="25000"/>
                  </a:schemeClr>
                </a:solidFill>
                <a:latin typeface="Corbel" panose="020B0503020204020204" pitchFamily="34" charset="0"/>
              </a:rPr>
              <a:t>the consumers’ dilemma–lack of</a:t>
            </a:r>
          </a:p>
          <a:p>
            <a:pPr fontAlgn="ctr">
              <a:buClr>
                <a:srgbClr val="00AD85"/>
              </a:buClr>
              <a:buSzPct val="175000"/>
            </a:pPr>
            <a:r>
              <a:rPr lang="en-US" sz="2200" dirty="0">
                <a:solidFill>
                  <a:schemeClr val="tx1">
                    <a:lumMod val="75000"/>
                    <a:lumOff val="25000"/>
                  </a:schemeClr>
                </a:solidFill>
                <a:latin typeface="Corbel" panose="020B0503020204020204" pitchFamily="34" charset="0"/>
              </a:rPr>
              <a:t>understanding, planning, and support.</a:t>
            </a:r>
          </a:p>
        </p:txBody>
      </p:sp>
      <p:sp>
        <p:nvSpPr>
          <p:cNvPr id="18" name="Rectangle 17">
            <a:extLst>
              <a:ext uri="{FF2B5EF4-FFF2-40B4-BE49-F238E27FC236}">
                <a16:creationId xmlns:a16="http://schemas.microsoft.com/office/drawing/2014/main" id="{BE152A67-9623-C549-9B7F-652E35C3E46A}"/>
              </a:ext>
            </a:extLst>
          </p:cNvPr>
          <p:cNvSpPr/>
          <p:nvPr/>
        </p:nvSpPr>
        <p:spPr>
          <a:xfrm>
            <a:off x="838200" y="1022260"/>
            <a:ext cx="11353800" cy="954107"/>
          </a:xfrm>
          <a:prstGeom prst="rect">
            <a:avLst/>
          </a:prstGeom>
        </p:spPr>
        <p:txBody>
          <a:bodyPr wrap="square">
            <a:spAutoFit/>
          </a:bodyPr>
          <a:lstStyle/>
          <a:p>
            <a:r>
              <a:rPr lang="en-US" sz="2800" b="1" i="1" dirty="0">
                <a:solidFill>
                  <a:schemeClr val="tx1">
                    <a:lumMod val="75000"/>
                    <a:lumOff val="25000"/>
                  </a:schemeClr>
                </a:solidFill>
                <a:effectLst/>
                <a:latin typeface="Corbel" panose="020B0503020204020204" pitchFamily="34" charset="0"/>
              </a:rPr>
              <a:t>Join our cause to fight debt, financial insecurity,</a:t>
            </a:r>
          </a:p>
          <a:p>
            <a:r>
              <a:rPr lang="en-US" sz="2800" b="1" i="1" dirty="0">
                <a:solidFill>
                  <a:schemeClr val="tx1">
                    <a:lumMod val="75000"/>
                    <a:lumOff val="25000"/>
                  </a:schemeClr>
                </a:solidFill>
                <a:effectLst/>
                <a:latin typeface="Corbel" panose="020B0503020204020204" pitchFamily="34" charset="0"/>
              </a:rPr>
              <a:t>and financial illiteracy.</a:t>
            </a:r>
          </a:p>
        </p:txBody>
      </p:sp>
      <p:sp>
        <p:nvSpPr>
          <p:cNvPr id="19" name="Rectangle 18">
            <a:extLst>
              <a:ext uri="{FF2B5EF4-FFF2-40B4-BE49-F238E27FC236}">
                <a16:creationId xmlns:a16="http://schemas.microsoft.com/office/drawing/2014/main" id="{505CB704-39F1-6D4C-86FC-C415715F19B0}"/>
              </a:ext>
            </a:extLst>
          </p:cNvPr>
          <p:cNvSpPr/>
          <p:nvPr/>
        </p:nvSpPr>
        <p:spPr>
          <a:xfrm>
            <a:off x="0" y="5096365"/>
            <a:ext cx="12192000" cy="1261884"/>
          </a:xfrm>
          <a:prstGeom prst="rect">
            <a:avLst/>
          </a:prstGeom>
        </p:spPr>
        <p:txBody>
          <a:bodyPr wrap="square">
            <a:spAutoFit/>
          </a:bodyPr>
          <a:lstStyle/>
          <a:p>
            <a:pPr algn="ctr"/>
            <a:r>
              <a:rPr lang="en-US" sz="2800" b="1" i="1" dirty="0">
                <a:solidFill>
                  <a:schemeClr val="tx1">
                    <a:lumMod val="75000"/>
                    <a:lumOff val="25000"/>
                  </a:schemeClr>
                </a:solidFill>
                <a:effectLst/>
                <a:latin typeface="Corbel" panose="020B0503020204020204" pitchFamily="34" charset="0"/>
              </a:rPr>
              <a:t>“Find something you believe in,</a:t>
            </a:r>
          </a:p>
          <a:p>
            <a:pPr algn="ctr"/>
            <a:r>
              <a:rPr lang="en-US" sz="2800" b="1" i="1" dirty="0">
                <a:solidFill>
                  <a:schemeClr val="tx1">
                    <a:lumMod val="75000"/>
                    <a:lumOff val="25000"/>
                  </a:schemeClr>
                </a:solidFill>
                <a:effectLst/>
                <a:latin typeface="Corbel" panose="020B0503020204020204" pitchFamily="34" charset="0"/>
              </a:rPr>
              <a:t>and dedicate your life to fight for it.”</a:t>
            </a:r>
            <a:br>
              <a:rPr lang="en-US" sz="2400" b="1" i="1" dirty="0">
                <a:solidFill>
                  <a:schemeClr val="tx1">
                    <a:lumMod val="75000"/>
                    <a:lumOff val="25000"/>
                  </a:schemeClr>
                </a:solidFill>
                <a:effectLst/>
                <a:latin typeface="Corbel" panose="020B0503020204020204" pitchFamily="34" charset="0"/>
              </a:rPr>
            </a:br>
            <a:endParaRPr lang="en-US" sz="1000" b="1" i="1" dirty="0">
              <a:solidFill>
                <a:schemeClr val="tx1">
                  <a:lumMod val="75000"/>
                  <a:lumOff val="25000"/>
                </a:schemeClr>
              </a:solidFill>
              <a:effectLst/>
              <a:latin typeface="Corbel" panose="020B0503020204020204" pitchFamily="34" charset="0"/>
            </a:endParaRPr>
          </a:p>
          <a:p>
            <a:pPr algn="ctr"/>
            <a:r>
              <a:rPr lang="en-US" sz="1000" b="1" i="1" dirty="0">
                <a:solidFill>
                  <a:schemeClr val="tx1">
                    <a:lumMod val="75000"/>
                    <a:lumOff val="25000"/>
                  </a:schemeClr>
                </a:solidFill>
                <a:latin typeface="Corbel" panose="020B0503020204020204" pitchFamily="34" charset="0"/>
              </a:rPr>
              <a:t>- </a:t>
            </a:r>
            <a:r>
              <a:rPr lang="en-US" sz="1000" dirty="0">
                <a:solidFill>
                  <a:schemeClr val="tx1">
                    <a:lumMod val="75000"/>
                    <a:lumOff val="25000"/>
                  </a:schemeClr>
                </a:solidFill>
                <a:effectLst/>
                <a:latin typeface="Corbel" panose="020B0503020204020204" pitchFamily="34" charset="0"/>
              </a:rPr>
              <a:t> XUAN NGUYEN</a:t>
            </a:r>
            <a:endParaRPr lang="en-US" sz="2400" dirty="0">
              <a:solidFill>
                <a:schemeClr val="tx1">
                  <a:lumMod val="75000"/>
                  <a:lumOff val="25000"/>
                </a:schemeClr>
              </a:solidFill>
              <a:effectLst/>
              <a:latin typeface="Corbel" panose="020B0503020204020204" pitchFamily="34" charset="0"/>
            </a:endParaRPr>
          </a:p>
        </p:txBody>
      </p:sp>
    </p:spTree>
    <p:extLst>
      <p:ext uri="{BB962C8B-B14F-4D97-AF65-F5344CB8AC3E}">
        <p14:creationId xmlns:p14="http://schemas.microsoft.com/office/powerpoint/2010/main" val="34208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P spid="12" grpId="0" animBg="1"/>
      <p:bldP spid="15"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1BEDF35D-1B14-C04E-8E1D-0B663C063EA7}"/>
              </a:ext>
            </a:extLst>
          </p:cNvPr>
          <p:cNvPicPr>
            <a:picLocks noChangeAspect="1"/>
          </p:cNvPicPr>
          <p:nvPr/>
        </p:nvPicPr>
        <p:blipFill>
          <a:blip r:embed="rId2"/>
          <a:stretch>
            <a:fillRect/>
          </a:stretch>
        </p:blipFill>
        <p:spPr>
          <a:xfrm>
            <a:off x="1785485" y="908704"/>
            <a:ext cx="1746900" cy="1746900"/>
          </a:xfrm>
          <a:prstGeom prst="rect">
            <a:avLst/>
          </a:prstGeom>
        </p:spPr>
      </p:pic>
      <p:sp>
        <p:nvSpPr>
          <p:cNvPr id="2" name="Rectangle 1">
            <a:extLst>
              <a:ext uri="{FF2B5EF4-FFF2-40B4-BE49-F238E27FC236}">
                <a16:creationId xmlns:a16="http://schemas.microsoft.com/office/drawing/2014/main" id="{04ACA47F-2B3B-8040-9EC8-33F00C337D63}"/>
              </a:ext>
            </a:extLst>
          </p:cNvPr>
          <p:cNvSpPr/>
          <p:nvPr/>
        </p:nvSpPr>
        <p:spPr>
          <a:xfrm>
            <a:off x="1946554" y="2655604"/>
            <a:ext cx="4507408" cy="2354491"/>
          </a:xfrm>
          <a:prstGeom prst="rect">
            <a:avLst/>
          </a:prstGeom>
        </p:spPr>
        <p:txBody>
          <a:bodyPr wrap="square">
            <a:spAutoFit/>
          </a:bodyPr>
          <a:lstStyle/>
          <a:p>
            <a:r>
              <a:rPr lang="en-US" sz="1050" dirty="0">
                <a:solidFill>
                  <a:schemeClr val="tx1">
                    <a:lumMod val="75000"/>
                    <a:lumOff val="25000"/>
                  </a:schemeClr>
                </a:solidFill>
                <a:effectLst/>
                <a:latin typeface="Corbel" panose="020B0503020204020204" pitchFamily="34" charset="0"/>
              </a:rPr>
              <a:t>WFG consists of:</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In the United States, World Financial Group Insurance Agency, Inc.,</a:t>
            </a:r>
          </a:p>
          <a:p>
            <a:r>
              <a:rPr lang="en-US" sz="1050" dirty="0">
                <a:solidFill>
                  <a:schemeClr val="tx1">
                    <a:lumMod val="75000"/>
                    <a:lumOff val="25000"/>
                  </a:schemeClr>
                </a:solidFill>
                <a:effectLst/>
                <a:latin typeface="Corbel" panose="020B0503020204020204" pitchFamily="34" charset="0"/>
              </a:rPr>
              <a:t>World Financial Group Insurance Agency of Hawaii, Inc., World Financial</a:t>
            </a:r>
          </a:p>
          <a:p>
            <a:r>
              <a:rPr lang="en-US" sz="1050" dirty="0">
                <a:solidFill>
                  <a:schemeClr val="tx1">
                    <a:lumMod val="75000"/>
                    <a:lumOff val="25000"/>
                  </a:schemeClr>
                </a:solidFill>
                <a:effectLst/>
                <a:latin typeface="Corbel" panose="020B0503020204020204" pitchFamily="34" charset="0"/>
              </a:rPr>
              <a:t>Group Insurance Agency of Massachusetts, Inc., World Financial Insurance</a:t>
            </a:r>
          </a:p>
          <a:p>
            <a:r>
              <a:rPr lang="en-US" sz="1050" dirty="0">
                <a:solidFill>
                  <a:schemeClr val="tx1">
                    <a:lumMod val="75000"/>
                    <a:lumOff val="25000"/>
                  </a:schemeClr>
                </a:solidFill>
                <a:effectLst/>
                <a:latin typeface="Corbel" panose="020B0503020204020204" pitchFamily="34" charset="0"/>
              </a:rPr>
              <a:t>Agency, Inc. and/or WFG Insurance Agency of Puerto Rico, Inc. - collectively</a:t>
            </a:r>
          </a:p>
          <a:p>
            <a:r>
              <a:rPr lang="en-US" sz="1050" dirty="0">
                <a:solidFill>
                  <a:schemeClr val="tx1">
                    <a:lumMod val="75000"/>
                    <a:lumOff val="25000"/>
                  </a:schemeClr>
                </a:solidFill>
                <a:effectLst/>
                <a:latin typeface="Corbel" panose="020B0503020204020204" pitchFamily="34" charset="0"/>
              </a:rPr>
              <a:t>WFGIA, which offer life insurance products.</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Transamerica Financial Advisors, Inc. (TFA), Member FINRA, SIPC and</a:t>
            </a:r>
          </a:p>
          <a:p>
            <a:r>
              <a:rPr lang="en-US" sz="1050" dirty="0">
                <a:solidFill>
                  <a:schemeClr val="tx1">
                    <a:lumMod val="75000"/>
                    <a:lumOff val="25000"/>
                  </a:schemeClr>
                </a:solidFill>
                <a:effectLst/>
                <a:latin typeface="Corbel" panose="020B0503020204020204" pitchFamily="34" charset="0"/>
              </a:rPr>
              <a:t>Registered Investment Advisor, which offers securities and Investment</a:t>
            </a:r>
          </a:p>
          <a:p>
            <a:r>
              <a:rPr lang="en-US" sz="1050" dirty="0">
                <a:solidFill>
                  <a:schemeClr val="tx1">
                    <a:lumMod val="75000"/>
                    <a:lumOff val="25000"/>
                  </a:schemeClr>
                </a:solidFill>
                <a:effectLst/>
                <a:latin typeface="Corbel" panose="020B0503020204020204" pitchFamily="34" charset="0"/>
              </a:rPr>
              <a:t>Advisory Services offered through WFGIA and TFA are affiliated companies.</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WFGIA Headquarters: 11315 Johns Creek Parkway, Johns Creek, GA 30097-</a:t>
            </a:r>
          </a:p>
          <a:p>
            <a:r>
              <a:rPr lang="en-US" sz="1050" dirty="0">
                <a:solidFill>
                  <a:schemeClr val="tx1">
                    <a:lumMod val="75000"/>
                    <a:lumOff val="25000"/>
                  </a:schemeClr>
                </a:solidFill>
                <a:effectLst/>
                <a:latin typeface="Corbel" panose="020B0503020204020204" pitchFamily="34" charset="0"/>
              </a:rPr>
              <a:t>1517. Phone: 770.453.9300</a:t>
            </a:r>
          </a:p>
        </p:txBody>
      </p:sp>
      <p:sp>
        <p:nvSpPr>
          <p:cNvPr id="12" name="Rectangle 11">
            <a:extLst>
              <a:ext uri="{FF2B5EF4-FFF2-40B4-BE49-F238E27FC236}">
                <a16:creationId xmlns:a16="http://schemas.microsoft.com/office/drawing/2014/main" id="{C2D9CD2C-899D-B44D-BF9E-88BE9E734088}"/>
              </a:ext>
            </a:extLst>
          </p:cNvPr>
          <p:cNvSpPr/>
          <p:nvPr/>
        </p:nvSpPr>
        <p:spPr>
          <a:xfrm>
            <a:off x="6433493" y="2655604"/>
            <a:ext cx="4507408" cy="2354491"/>
          </a:xfrm>
          <a:prstGeom prst="rect">
            <a:avLst/>
          </a:prstGeom>
        </p:spPr>
        <p:txBody>
          <a:bodyPr wrap="square">
            <a:spAutoFit/>
          </a:bodyPr>
          <a:lstStyle/>
          <a:p>
            <a:r>
              <a:rPr lang="en-US" sz="1050" dirty="0">
                <a:solidFill>
                  <a:schemeClr val="tx1">
                    <a:lumMod val="75000"/>
                    <a:lumOff val="25000"/>
                  </a:schemeClr>
                </a:solidFill>
                <a:effectLst/>
                <a:latin typeface="Corbel" panose="020B0503020204020204" pitchFamily="34" charset="0"/>
              </a:rPr>
              <a:t>TFA Headquarters: 570 Carillon Parkway, St. Petersburg, FL 33716.</a:t>
            </a:r>
          </a:p>
          <a:p>
            <a:r>
              <a:rPr lang="en-US" sz="1050" dirty="0">
                <a:solidFill>
                  <a:schemeClr val="tx1">
                    <a:lumMod val="75000"/>
                    <a:lumOff val="25000"/>
                  </a:schemeClr>
                </a:solidFill>
                <a:effectLst/>
                <a:latin typeface="Corbel" panose="020B0503020204020204" pitchFamily="34" charset="0"/>
              </a:rPr>
              <a:t>Phone: 770.248.3271</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In Canada, World Financial Group Insurance Agency of Canada Inc. (WFGC),</a:t>
            </a:r>
          </a:p>
          <a:p>
            <a:r>
              <a:rPr lang="en-US" sz="1050" dirty="0">
                <a:solidFill>
                  <a:schemeClr val="tx1">
                    <a:lumMod val="75000"/>
                    <a:lumOff val="25000"/>
                  </a:schemeClr>
                </a:solidFill>
                <a:effectLst/>
                <a:latin typeface="Corbel" panose="020B0503020204020204" pitchFamily="34" charset="0"/>
              </a:rPr>
              <a:t>which offers life insurance and segregated funds.</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WFG Securities Inc. (WFGS), which offers mutual funds.</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WFGC and WFGS are affiliated companies.</a:t>
            </a:r>
          </a:p>
          <a:p>
            <a:r>
              <a:rPr lang="en-US" sz="1050" dirty="0">
                <a:solidFill>
                  <a:schemeClr val="tx1">
                    <a:lumMod val="75000"/>
                    <a:lumOff val="25000"/>
                  </a:schemeClr>
                </a:solidFill>
                <a:effectLst/>
                <a:latin typeface="Corbel" panose="020B0503020204020204" pitchFamily="34" charset="0"/>
              </a:rPr>
              <a:t>Headquarters: 5000 Yonge Street, Suite 800, Toronto,</a:t>
            </a:r>
          </a:p>
          <a:p>
            <a:r>
              <a:rPr lang="en-US" sz="1050" dirty="0">
                <a:solidFill>
                  <a:schemeClr val="tx1">
                    <a:lumMod val="75000"/>
                    <a:lumOff val="25000"/>
                  </a:schemeClr>
                </a:solidFill>
                <a:effectLst/>
                <a:latin typeface="Corbel" panose="020B0503020204020204" pitchFamily="34" charset="0"/>
              </a:rPr>
              <a:t>ON M2N 7E9. Phone: 416.225.2121</a:t>
            </a:r>
          </a:p>
          <a:p>
            <a:endParaRPr lang="en-US" sz="1050" dirty="0">
              <a:solidFill>
                <a:schemeClr val="tx1">
                  <a:lumMod val="75000"/>
                  <a:lumOff val="25000"/>
                </a:schemeClr>
              </a:solidFill>
              <a:effectLst/>
              <a:latin typeface="Corbel" panose="020B0503020204020204" pitchFamily="34" charset="0"/>
            </a:endParaRPr>
          </a:p>
          <a:p>
            <a:r>
              <a:rPr lang="en-US" sz="1050" dirty="0">
                <a:solidFill>
                  <a:schemeClr val="tx1">
                    <a:lumMod val="75000"/>
                    <a:lumOff val="25000"/>
                  </a:schemeClr>
                </a:solidFill>
                <a:effectLst/>
                <a:latin typeface="Corbel" panose="020B0503020204020204" pitchFamily="34" charset="0"/>
              </a:rPr>
              <a:t>Not For Use In Puerto Rico or Quebec.</a:t>
            </a:r>
          </a:p>
          <a:p>
            <a:r>
              <a:rPr lang="en-US" sz="1050" dirty="0">
                <a:solidFill>
                  <a:schemeClr val="tx1">
                    <a:lumMod val="75000"/>
                    <a:lumOff val="25000"/>
                  </a:schemeClr>
                </a:solidFill>
                <a:effectLst/>
                <a:latin typeface="Corbel" panose="020B0503020204020204" pitchFamily="34" charset="0"/>
              </a:rPr>
              <a:t>257908 				TFA-05.20</a:t>
            </a:r>
          </a:p>
        </p:txBody>
      </p:sp>
    </p:spTree>
    <p:extLst>
      <p:ext uri="{BB962C8B-B14F-4D97-AF65-F5344CB8AC3E}">
        <p14:creationId xmlns:p14="http://schemas.microsoft.com/office/powerpoint/2010/main" val="350454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UNCERTAINTY ON THE HORIZON</a:t>
            </a:r>
          </a:p>
        </p:txBody>
      </p:sp>
      <p:sp>
        <p:nvSpPr>
          <p:cNvPr id="3" name="Rectangle 2">
            <a:extLst>
              <a:ext uri="{FF2B5EF4-FFF2-40B4-BE49-F238E27FC236}">
                <a16:creationId xmlns:a16="http://schemas.microsoft.com/office/drawing/2014/main" id="{92B07D09-9CCA-1A4F-83B1-0C29AF74AF5B}"/>
              </a:ext>
            </a:extLst>
          </p:cNvPr>
          <p:cNvSpPr/>
          <p:nvPr/>
        </p:nvSpPr>
        <p:spPr>
          <a:xfrm>
            <a:off x="838200" y="1117937"/>
            <a:ext cx="8552121" cy="954107"/>
          </a:xfrm>
          <a:prstGeom prst="rect">
            <a:avLst/>
          </a:prstGeom>
        </p:spPr>
        <p:txBody>
          <a:bodyPr wrap="square">
            <a:spAutoFit/>
          </a:bodyPr>
          <a:lstStyle/>
          <a:p>
            <a:r>
              <a:rPr lang="en-US" sz="2800" b="1" i="1" dirty="0">
                <a:solidFill>
                  <a:srgbClr val="00AD85"/>
                </a:solidFill>
                <a:effectLst/>
                <a:latin typeface="Corbel" panose="020B0503020204020204" pitchFamily="34" charset="0"/>
              </a:rPr>
              <a:t>The world is changing in unpredictable ways,</a:t>
            </a:r>
          </a:p>
          <a:p>
            <a:r>
              <a:rPr lang="en-US" sz="2800" b="1" i="1" dirty="0">
                <a:solidFill>
                  <a:srgbClr val="00AD85"/>
                </a:solidFill>
                <a:effectLst/>
                <a:latin typeface="Corbel" panose="020B0503020204020204" pitchFamily="34" charset="0"/>
              </a:rPr>
              <a:t>and so is our financial future.</a:t>
            </a:r>
          </a:p>
        </p:txBody>
      </p:sp>
      <p:sp>
        <p:nvSpPr>
          <p:cNvPr id="4" name="Rectangle 3">
            <a:extLst>
              <a:ext uri="{FF2B5EF4-FFF2-40B4-BE49-F238E27FC236}">
                <a16:creationId xmlns:a16="http://schemas.microsoft.com/office/drawing/2014/main" id="{3FD67316-1DD4-E941-80D0-F917F9EC93F1}"/>
              </a:ext>
            </a:extLst>
          </p:cNvPr>
          <p:cNvSpPr/>
          <p:nvPr/>
        </p:nvSpPr>
        <p:spPr>
          <a:xfrm>
            <a:off x="1093381" y="4446857"/>
            <a:ext cx="10515600" cy="1200329"/>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Traditionally, we work for 40 years, between the ages of 25 to 65,</a:t>
            </a:r>
          </a:p>
          <a:p>
            <a:r>
              <a:rPr lang="en-US" sz="2400" dirty="0">
                <a:solidFill>
                  <a:schemeClr val="tx1">
                    <a:lumMod val="75000"/>
                    <a:lumOff val="25000"/>
                  </a:schemeClr>
                </a:solidFill>
                <a:effectLst/>
                <a:latin typeface="Corbel" panose="020B0503020204020204" pitchFamily="34" charset="0"/>
              </a:rPr>
              <a:t>and then retire. But now, younger people may have difficulty finding gainful employment and may struggle throughout their retirement years.</a:t>
            </a:r>
          </a:p>
        </p:txBody>
      </p:sp>
      <p:sp>
        <p:nvSpPr>
          <p:cNvPr id="5" name="Rectangle 4">
            <a:extLst>
              <a:ext uri="{FF2B5EF4-FFF2-40B4-BE49-F238E27FC236}">
                <a16:creationId xmlns:a16="http://schemas.microsoft.com/office/drawing/2014/main" id="{8E0329DF-C212-9642-B39B-7ED4E3BADD63}"/>
              </a:ext>
            </a:extLst>
          </p:cNvPr>
          <p:cNvSpPr/>
          <p:nvPr/>
        </p:nvSpPr>
        <p:spPr>
          <a:xfrm>
            <a:off x="935665" y="2222105"/>
            <a:ext cx="10162953" cy="1960596"/>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7C8D2C-6CA2-EC49-B2A6-F749AC9CFB3D}"/>
              </a:ext>
            </a:extLst>
          </p:cNvPr>
          <p:cNvSpPr/>
          <p:nvPr/>
        </p:nvSpPr>
        <p:spPr>
          <a:xfrm>
            <a:off x="1093381" y="2402184"/>
            <a:ext cx="4180368"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To cut costs, many companies are moving jobs overseas.</a:t>
            </a:r>
          </a:p>
        </p:txBody>
      </p:sp>
      <p:sp>
        <p:nvSpPr>
          <p:cNvPr id="7" name="Rectangle 6">
            <a:extLst>
              <a:ext uri="{FF2B5EF4-FFF2-40B4-BE49-F238E27FC236}">
                <a16:creationId xmlns:a16="http://schemas.microsoft.com/office/drawing/2014/main" id="{FEB8BBC8-2CAF-5744-968C-080261452515}"/>
              </a:ext>
            </a:extLst>
          </p:cNvPr>
          <p:cNvSpPr/>
          <p:nvPr/>
        </p:nvSpPr>
        <p:spPr>
          <a:xfrm>
            <a:off x="1093382" y="3290471"/>
            <a:ext cx="3648740"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Automation may mean more job losses.</a:t>
            </a:r>
          </a:p>
        </p:txBody>
      </p:sp>
      <p:sp>
        <p:nvSpPr>
          <p:cNvPr id="8" name="Rectangle 7">
            <a:extLst>
              <a:ext uri="{FF2B5EF4-FFF2-40B4-BE49-F238E27FC236}">
                <a16:creationId xmlns:a16="http://schemas.microsoft.com/office/drawing/2014/main" id="{91DD705E-BB95-BD4C-A896-3B0373AD7D87}"/>
              </a:ext>
            </a:extLst>
          </p:cNvPr>
          <p:cNvSpPr/>
          <p:nvPr/>
        </p:nvSpPr>
        <p:spPr>
          <a:xfrm>
            <a:off x="5568799" y="2432961"/>
            <a:ext cx="5063759" cy="1446550"/>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Many small businesses may have limited capital, making it more difficult to compete against big chains with large distribution systems.</a:t>
            </a:r>
          </a:p>
        </p:txBody>
      </p:sp>
    </p:spTree>
    <p:extLst>
      <p:ext uri="{BB962C8B-B14F-4D97-AF65-F5344CB8AC3E}">
        <p14:creationId xmlns:p14="http://schemas.microsoft.com/office/powerpoint/2010/main" val="12793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FA24-C9A1-C34B-A466-779EDB17D600}"/>
              </a:ext>
            </a:extLst>
          </p:cNvPr>
          <p:cNvSpPr>
            <a:spLocks noGrp="1"/>
          </p:cNvSpPr>
          <p:nvPr>
            <p:ph type="title"/>
          </p:nvPr>
        </p:nvSpPr>
        <p:spPr>
          <a:xfrm>
            <a:off x="838200" y="372136"/>
            <a:ext cx="10515600" cy="1233488"/>
          </a:xfrm>
        </p:spPr>
        <p:txBody>
          <a:bodyPr>
            <a:normAutofit/>
          </a:bodyPr>
          <a:lstStyle/>
          <a:p>
            <a:r>
              <a:rPr lang="en-US" dirty="0"/>
              <a:t>OBSTACLES AHEAD</a:t>
            </a:r>
          </a:p>
        </p:txBody>
      </p:sp>
      <p:sp>
        <p:nvSpPr>
          <p:cNvPr id="3" name="Rectangle 2">
            <a:extLst>
              <a:ext uri="{FF2B5EF4-FFF2-40B4-BE49-F238E27FC236}">
                <a16:creationId xmlns:a16="http://schemas.microsoft.com/office/drawing/2014/main" id="{18DE8C8B-3613-1648-AEA7-5AF183A7F996}"/>
              </a:ext>
            </a:extLst>
          </p:cNvPr>
          <p:cNvSpPr/>
          <p:nvPr/>
        </p:nvSpPr>
        <p:spPr>
          <a:xfrm>
            <a:off x="838200" y="965450"/>
            <a:ext cx="8552121" cy="461665"/>
          </a:xfrm>
          <a:prstGeom prst="rect">
            <a:avLst/>
          </a:prstGeom>
        </p:spPr>
        <p:txBody>
          <a:bodyPr wrap="square">
            <a:spAutoFit/>
          </a:bodyPr>
          <a:lstStyle/>
          <a:p>
            <a:r>
              <a:rPr lang="en-US" sz="2400" b="1" i="1" dirty="0">
                <a:solidFill>
                  <a:srgbClr val="8F3F96"/>
                </a:solidFill>
                <a:effectLst/>
                <a:latin typeface="Corbel" panose="020B0503020204020204" pitchFamily="34" charset="0"/>
              </a:rPr>
              <a:t>Retirement Crisis</a:t>
            </a:r>
          </a:p>
        </p:txBody>
      </p:sp>
      <p:sp>
        <p:nvSpPr>
          <p:cNvPr id="4" name="Rectangle 3">
            <a:extLst>
              <a:ext uri="{FF2B5EF4-FFF2-40B4-BE49-F238E27FC236}">
                <a16:creationId xmlns:a16="http://schemas.microsoft.com/office/drawing/2014/main" id="{E6E4136F-B5E1-B04A-849C-DE381C6744A9}"/>
              </a:ext>
            </a:extLst>
          </p:cNvPr>
          <p:cNvSpPr/>
          <p:nvPr/>
        </p:nvSpPr>
        <p:spPr>
          <a:xfrm>
            <a:off x="838199" y="1327518"/>
            <a:ext cx="5913475" cy="769441"/>
          </a:xfrm>
          <a:prstGeom prst="rect">
            <a:avLst/>
          </a:prstGeom>
        </p:spPr>
        <p:txBody>
          <a:bodyPr wrap="square">
            <a:spAutoFit/>
          </a:bodyPr>
          <a:lstStyle/>
          <a:p>
            <a:r>
              <a:rPr lang="en-US" sz="2200" dirty="0">
                <a:solidFill>
                  <a:schemeClr val="tx1">
                    <a:lumMod val="75000"/>
                    <a:lumOff val="25000"/>
                  </a:schemeClr>
                </a:solidFill>
                <a:effectLst/>
                <a:latin typeface="Corbel" panose="020B0503020204020204" pitchFamily="34" charset="0"/>
              </a:rPr>
              <a:t>You should pay attention to the traditional</a:t>
            </a:r>
          </a:p>
          <a:p>
            <a:r>
              <a:rPr lang="en-US" sz="2200" dirty="0">
                <a:solidFill>
                  <a:schemeClr val="tx1">
                    <a:lumMod val="75000"/>
                    <a:lumOff val="25000"/>
                  </a:schemeClr>
                </a:solidFill>
                <a:effectLst/>
                <a:latin typeface="Corbel" panose="020B0503020204020204" pitchFamily="34" charset="0"/>
              </a:rPr>
              <a:t>pillars of retirement</a:t>
            </a:r>
          </a:p>
        </p:txBody>
      </p:sp>
      <p:sp>
        <p:nvSpPr>
          <p:cNvPr id="5" name="Rectangle 4">
            <a:extLst>
              <a:ext uri="{FF2B5EF4-FFF2-40B4-BE49-F238E27FC236}">
                <a16:creationId xmlns:a16="http://schemas.microsoft.com/office/drawing/2014/main" id="{FEF005B6-D247-9B4E-ABA1-549D3B8C39DF}"/>
              </a:ext>
            </a:extLst>
          </p:cNvPr>
          <p:cNvSpPr/>
          <p:nvPr/>
        </p:nvSpPr>
        <p:spPr>
          <a:xfrm>
            <a:off x="838199" y="2018332"/>
            <a:ext cx="4446182"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Poor saving habits.</a:t>
            </a:r>
          </a:p>
        </p:txBody>
      </p:sp>
      <p:sp>
        <p:nvSpPr>
          <p:cNvPr id="6" name="Rectangle 5">
            <a:extLst>
              <a:ext uri="{FF2B5EF4-FFF2-40B4-BE49-F238E27FC236}">
                <a16:creationId xmlns:a16="http://schemas.microsoft.com/office/drawing/2014/main" id="{4172F13B-102B-B545-9CC1-6A9B8F98F5E4}"/>
              </a:ext>
            </a:extLst>
          </p:cNvPr>
          <p:cNvSpPr/>
          <p:nvPr/>
        </p:nvSpPr>
        <p:spPr>
          <a:xfrm>
            <a:off x="838199" y="2370125"/>
            <a:ext cx="5286154"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Fewer companies offer pensions.</a:t>
            </a:r>
          </a:p>
        </p:txBody>
      </p:sp>
      <p:sp>
        <p:nvSpPr>
          <p:cNvPr id="7" name="Rectangle 6">
            <a:extLst>
              <a:ext uri="{FF2B5EF4-FFF2-40B4-BE49-F238E27FC236}">
                <a16:creationId xmlns:a16="http://schemas.microsoft.com/office/drawing/2014/main" id="{2876EE9E-5F90-0C48-847E-2F4FB5A28B79}"/>
              </a:ext>
            </a:extLst>
          </p:cNvPr>
          <p:cNvSpPr/>
          <p:nvPr/>
        </p:nvSpPr>
        <p:spPr>
          <a:xfrm>
            <a:off x="838199" y="2729668"/>
            <a:ext cx="6158024"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Retirement benefits such as Social Security.</a:t>
            </a:r>
          </a:p>
        </p:txBody>
      </p:sp>
      <p:sp>
        <p:nvSpPr>
          <p:cNvPr id="8" name="Rectangle 7">
            <a:extLst>
              <a:ext uri="{FF2B5EF4-FFF2-40B4-BE49-F238E27FC236}">
                <a16:creationId xmlns:a16="http://schemas.microsoft.com/office/drawing/2014/main" id="{D1B709EA-9F09-D34E-A0A3-F2DCC4BA4D3B}"/>
              </a:ext>
            </a:extLst>
          </p:cNvPr>
          <p:cNvSpPr/>
          <p:nvPr/>
        </p:nvSpPr>
        <p:spPr>
          <a:xfrm>
            <a:off x="838200" y="3105993"/>
            <a:ext cx="8552121" cy="461665"/>
          </a:xfrm>
          <a:prstGeom prst="rect">
            <a:avLst/>
          </a:prstGeom>
        </p:spPr>
        <p:txBody>
          <a:bodyPr wrap="square">
            <a:spAutoFit/>
          </a:bodyPr>
          <a:lstStyle/>
          <a:p>
            <a:r>
              <a:rPr lang="en-US" sz="2400" b="1" i="1" dirty="0">
                <a:solidFill>
                  <a:srgbClr val="00AD85"/>
                </a:solidFill>
                <a:effectLst/>
                <a:latin typeface="Corbel" panose="020B0503020204020204" pitchFamily="34" charset="0"/>
              </a:rPr>
              <a:t>Education Crisis</a:t>
            </a:r>
          </a:p>
        </p:txBody>
      </p:sp>
      <p:sp>
        <p:nvSpPr>
          <p:cNvPr id="9" name="Rectangle 8">
            <a:extLst>
              <a:ext uri="{FF2B5EF4-FFF2-40B4-BE49-F238E27FC236}">
                <a16:creationId xmlns:a16="http://schemas.microsoft.com/office/drawing/2014/main" id="{E9DA4A0E-1C4D-C545-8B50-2ADB3D55CFBC}"/>
              </a:ext>
            </a:extLst>
          </p:cNvPr>
          <p:cNvSpPr/>
          <p:nvPr/>
        </p:nvSpPr>
        <p:spPr>
          <a:xfrm>
            <a:off x="838200" y="3480896"/>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Tuition costs keep rising.</a:t>
            </a:r>
          </a:p>
        </p:txBody>
      </p:sp>
      <p:sp>
        <p:nvSpPr>
          <p:cNvPr id="10" name="Rectangle 9">
            <a:extLst>
              <a:ext uri="{FF2B5EF4-FFF2-40B4-BE49-F238E27FC236}">
                <a16:creationId xmlns:a16="http://schemas.microsoft.com/office/drawing/2014/main" id="{08E7B1D8-A18D-E342-8C5F-465C8D1BAA6B}"/>
              </a:ext>
            </a:extLst>
          </p:cNvPr>
          <p:cNvSpPr/>
          <p:nvPr/>
        </p:nvSpPr>
        <p:spPr>
          <a:xfrm>
            <a:off x="838200" y="3832689"/>
            <a:ext cx="5286154"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Student loans can be a major burden.</a:t>
            </a:r>
          </a:p>
        </p:txBody>
      </p:sp>
      <p:sp>
        <p:nvSpPr>
          <p:cNvPr id="11" name="Rectangle 10">
            <a:extLst>
              <a:ext uri="{FF2B5EF4-FFF2-40B4-BE49-F238E27FC236}">
                <a16:creationId xmlns:a16="http://schemas.microsoft.com/office/drawing/2014/main" id="{F359BF73-04FD-5843-B99C-9BC89D1CB329}"/>
              </a:ext>
            </a:extLst>
          </p:cNvPr>
          <p:cNvSpPr/>
          <p:nvPr/>
        </p:nvSpPr>
        <p:spPr>
          <a:xfrm>
            <a:off x="838199" y="4202865"/>
            <a:ext cx="11325447"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Some graduates are having trouble finding good jobs and the right career for them.</a:t>
            </a:r>
          </a:p>
        </p:txBody>
      </p:sp>
      <p:sp>
        <p:nvSpPr>
          <p:cNvPr id="12" name="Rectangle 11">
            <a:extLst>
              <a:ext uri="{FF2B5EF4-FFF2-40B4-BE49-F238E27FC236}">
                <a16:creationId xmlns:a16="http://schemas.microsoft.com/office/drawing/2014/main" id="{9E4D8AD3-AB9E-7D46-AC0B-E95979866D17}"/>
              </a:ext>
            </a:extLst>
          </p:cNvPr>
          <p:cNvSpPr/>
          <p:nvPr/>
        </p:nvSpPr>
        <p:spPr>
          <a:xfrm>
            <a:off x="838200" y="4622194"/>
            <a:ext cx="8552121" cy="461665"/>
          </a:xfrm>
          <a:prstGeom prst="rect">
            <a:avLst/>
          </a:prstGeom>
        </p:spPr>
        <p:txBody>
          <a:bodyPr wrap="square">
            <a:spAutoFit/>
          </a:bodyPr>
          <a:lstStyle/>
          <a:p>
            <a:r>
              <a:rPr lang="en-US" sz="2400" b="1" i="1" dirty="0">
                <a:solidFill>
                  <a:srgbClr val="8F3F96"/>
                </a:solidFill>
                <a:effectLst/>
                <a:latin typeface="Corbel" panose="020B0503020204020204" pitchFamily="34" charset="0"/>
              </a:rPr>
              <a:t>Spending Crisis</a:t>
            </a:r>
          </a:p>
        </p:txBody>
      </p:sp>
      <p:sp>
        <p:nvSpPr>
          <p:cNvPr id="13" name="Rectangle 12">
            <a:extLst>
              <a:ext uri="{FF2B5EF4-FFF2-40B4-BE49-F238E27FC236}">
                <a16:creationId xmlns:a16="http://schemas.microsoft.com/office/drawing/2014/main" id="{257A7CEC-E6E8-7841-A9D4-0DEBAD505052}"/>
              </a:ext>
            </a:extLst>
          </p:cNvPr>
          <p:cNvSpPr/>
          <p:nvPr/>
        </p:nvSpPr>
        <p:spPr>
          <a:xfrm>
            <a:off x="838200" y="4959749"/>
            <a:ext cx="10260420"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Budget deficits and rising national debt could increase pressure on our government to raise taxes and reduce funding to retirement programs, like Social Security.</a:t>
            </a:r>
          </a:p>
        </p:txBody>
      </p:sp>
      <p:sp>
        <p:nvSpPr>
          <p:cNvPr id="14" name="Rectangle 13">
            <a:extLst>
              <a:ext uri="{FF2B5EF4-FFF2-40B4-BE49-F238E27FC236}">
                <a16:creationId xmlns:a16="http://schemas.microsoft.com/office/drawing/2014/main" id="{34E87BED-89D6-0A42-8F48-F969C700CC1F}"/>
              </a:ext>
            </a:extLst>
          </p:cNvPr>
          <p:cNvSpPr/>
          <p:nvPr/>
        </p:nvSpPr>
        <p:spPr>
          <a:xfrm>
            <a:off x="838200" y="5670200"/>
            <a:ext cx="11098618"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Some people spend more on things they don’t need with money they don’t have.</a:t>
            </a:r>
          </a:p>
        </p:txBody>
      </p:sp>
      <p:sp>
        <p:nvSpPr>
          <p:cNvPr id="15" name="Rectangle 14">
            <a:extLst>
              <a:ext uri="{FF2B5EF4-FFF2-40B4-BE49-F238E27FC236}">
                <a16:creationId xmlns:a16="http://schemas.microsoft.com/office/drawing/2014/main" id="{F5E7655A-F3E6-644B-827B-24B8B9202D65}"/>
              </a:ext>
            </a:extLst>
          </p:cNvPr>
          <p:cNvSpPr/>
          <p:nvPr/>
        </p:nvSpPr>
        <p:spPr>
          <a:xfrm>
            <a:off x="838199" y="6034171"/>
            <a:ext cx="11098617"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Keeping up with our social media friends can get very expensive.</a:t>
            </a:r>
          </a:p>
        </p:txBody>
      </p:sp>
      <p:pic>
        <p:nvPicPr>
          <p:cNvPr id="18" name="Picture 17" descr="A picture containing stool, furniture, table&#10;&#10;Description automatically generated">
            <a:extLst>
              <a:ext uri="{FF2B5EF4-FFF2-40B4-BE49-F238E27FC236}">
                <a16:creationId xmlns:a16="http://schemas.microsoft.com/office/drawing/2014/main" id="{6A4B26EC-F61A-274C-A167-E5FA8972A901}"/>
              </a:ext>
            </a:extLst>
          </p:cNvPr>
          <p:cNvPicPr>
            <a:picLocks noChangeAspect="1"/>
          </p:cNvPicPr>
          <p:nvPr/>
        </p:nvPicPr>
        <p:blipFill>
          <a:blip r:embed="rId2"/>
          <a:stretch>
            <a:fillRect/>
          </a:stretch>
        </p:blipFill>
        <p:spPr>
          <a:xfrm>
            <a:off x="7367455" y="1338883"/>
            <a:ext cx="3150235" cy="2381885"/>
          </a:xfrm>
          <a:prstGeom prst="rect">
            <a:avLst/>
          </a:prstGeom>
        </p:spPr>
      </p:pic>
    </p:spTree>
    <p:extLst>
      <p:ext uri="{BB962C8B-B14F-4D97-AF65-F5344CB8AC3E}">
        <p14:creationId xmlns:p14="http://schemas.microsoft.com/office/powerpoint/2010/main" val="231490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089C-CE67-2A4A-B79B-7118C13777C3}"/>
              </a:ext>
            </a:extLst>
          </p:cNvPr>
          <p:cNvSpPr>
            <a:spLocks noGrp="1"/>
          </p:cNvSpPr>
          <p:nvPr>
            <p:ph type="title"/>
          </p:nvPr>
        </p:nvSpPr>
        <p:spPr/>
        <p:txBody>
          <a:bodyPr>
            <a:normAutofit/>
          </a:bodyPr>
          <a:lstStyle/>
          <a:p>
            <a:r>
              <a:rPr lang="en-US" dirty="0"/>
              <a:t>WHAT IS YOUR SITUATION RIGHT NOW?</a:t>
            </a:r>
          </a:p>
        </p:txBody>
      </p:sp>
      <p:sp>
        <p:nvSpPr>
          <p:cNvPr id="4" name="Rectangle 3">
            <a:extLst>
              <a:ext uri="{FF2B5EF4-FFF2-40B4-BE49-F238E27FC236}">
                <a16:creationId xmlns:a16="http://schemas.microsoft.com/office/drawing/2014/main" id="{678D1E4F-5B09-BA4E-B742-12B0E47EFFE2}"/>
              </a:ext>
            </a:extLst>
          </p:cNvPr>
          <p:cNvSpPr/>
          <p:nvPr/>
        </p:nvSpPr>
        <p:spPr>
          <a:xfrm>
            <a:off x="1190847" y="3686376"/>
            <a:ext cx="10418134" cy="1569660"/>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It’s ironic that we live in one of the wealthiest countries in the world,</a:t>
            </a:r>
          </a:p>
          <a:p>
            <a:r>
              <a:rPr lang="en-US" sz="2400" dirty="0">
                <a:solidFill>
                  <a:schemeClr val="tx1">
                    <a:lumMod val="75000"/>
                    <a:lumOff val="25000"/>
                  </a:schemeClr>
                </a:solidFill>
                <a:effectLst/>
                <a:latin typeface="Corbel" panose="020B0503020204020204" pitchFamily="34" charset="0"/>
              </a:rPr>
              <a:t>yet many people have money problems. Some work hard all their lives</a:t>
            </a:r>
          </a:p>
          <a:p>
            <a:r>
              <a:rPr lang="en-US" sz="2400" dirty="0">
                <a:solidFill>
                  <a:schemeClr val="tx1">
                    <a:lumMod val="75000"/>
                    <a:lumOff val="25000"/>
                  </a:schemeClr>
                </a:solidFill>
                <a:effectLst/>
                <a:latin typeface="Corbel" panose="020B0503020204020204" pitchFamily="34" charset="0"/>
              </a:rPr>
              <a:t>but still retire poor. Many do so much to raise their kids and often see</a:t>
            </a:r>
          </a:p>
          <a:p>
            <a:r>
              <a:rPr lang="en-US" sz="2400" dirty="0">
                <a:solidFill>
                  <a:schemeClr val="tx1">
                    <a:lumMod val="75000"/>
                    <a:lumOff val="25000"/>
                  </a:schemeClr>
                </a:solidFill>
                <a:effectLst/>
                <a:latin typeface="Corbel" panose="020B0503020204020204" pitchFamily="34" charset="0"/>
              </a:rPr>
              <a:t>them finish college with a lot of debt.</a:t>
            </a:r>
          </a:p>
        </p:txBody>
      </p:sp>
      <p:sp>
        <p:nvSpPr>
          <p:cNvPr id="5" name="Rectangle 4">
            <a:extLst>
              <a:ext uri="{FF2B5EF4-FFF2-40B4-BE49-F238E27FC236}">
                <a16:creationId xmlns:a16="http://schemas.microsoft.com/office/drawing/2014/main" id="{0BF1CEE3-22F2-374E-98DC-10CA1BA7105B}"/>
              </a:ext>
            </a:extLst>
          </p:cNvPr>
          <p:cNvSpPr/>
          <p:nvPr/>
        </p:nvSpPr>
        <p:spPr>
          <a:xfrm>
            <a:off x="1443369" y="1217243"/>
            <a:ext cx="4180368"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rgbClr val="8F3F96"/>
                </a:solidFill>
                <a:latin typeface="Corbel" panose="020B0503020204020204" pitchFamily="34" charset="0"/>
              </a:rPr>
              <a:t>Do you have problems paying your bills?</a:t>
            </a:r>
          </a:p>
        </p:txBody>
      </p:sp>
      <p:sp>
        <p:nvSpPr>
          <p:cNvPr id="7" name="Rectangle 6">
            <a:extLst>
              <a:ext uri="{FF2B5EF4-FFF2-40B4-BE49-F238E27FC236}">
                <a16:creationId xmlns:a16="http://schemas.microsoft.com/office/drawing/2014/main" id="{5044DDA3-FBEF-BC48-B9DE-D0AA804028F6}"/>
              </a:ext>
            </a:extLst>
          </p:cNvPr>
          <p:cNvSpPr/>
          <p:nvPr/>
        </p:nvSpPr>
        <p:spPr>
          <a:xfrm>
            <a:off x="0" y="5403374"/>
            <a:ext cx="12192000" cy="523220"/>
          </a:xfrm>
          <a:prstGeom prst="rect">
            <a:avLst/>
          </a:prstGeom>
        </p:spPr>
        <p:txBody>
          <a:bodyPr wrap="square">
            <a:spAutoFit/>
          </a:bodyPr>
          <a:lstStyle/>
          <a:p>
            <a:pPr algn="ctr"/>
            <a:r>
              <a:rPr lang="en-US" sz="2800" b="1" i="1" dirty="0">
                <a:solidFill>
                  <a:srgbClr val="8F3F96"/>
                </a:solidFill>
                <a:effectLst/>
                <a:latin typeface="Corbel" panose="020B0503020204020204" pitchFamily="34" charset="0"/>
              </a:rPr>
              <a:t>Debt becomes a way of life.</a:t>
            </a:r>
          </a:p>
        </p:txBody>
      </p:sp>
      <p:sp>
        <p:nvSpPr>
          <p:cNvPr id="8" name="Rectangle 7">
            <a:extLst>
              <a:ext uri="{FF2B5EF4-FFF2-40B4-BE49-F238E27FC236}">
                <a16:creationId xmlns:a16="http://schemas.microsoft.com/office/drawing/2014/main" id="{CAD9AF63-FF1F-8848-A442-603CFAD6C4E6}"/>
              </a:ext>
            </a:extLst>
          </p:cNvPr>
          <p:cNvSpPr/>
          <p:nvPr/>
        </p:nvSpPr>
        <p:spPr>
          <a:xfrm>
            <a:off x="1443369" y="1993420"/>
            <a:ext cx="4180368"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rgbClr val="00AD85"/>
                </a:solidFill>
                <a:latin typeface="Corbel" panose="020B0503020204020204" pitchFamily="34" charset="0"/>
              </a:rPr>
              <a:t>Are you concerned about your job? Your career?</a:t>
            </a:r>
          </a:p>
        </p:txBody>
      </p:sp>
      <p:sp>
        <p:nvSpPr>
          <p:cNvPr id="10" name="Rectangle 9">
            <a:extLst>
              <a:ext uri="{FF2B5EF4-FFF2-40B4-BE49-F238E27FC236}">
                <a16:creationId xmlns:a16="http://schemas.microsoft.com/office/drawing/2014/main" id="{D61A47CA-AFFE-2740-AC55-7A6359D0B1CF}"/>
              </a:ext>
            </a:extLst>
          </p:cNvPr>
          <p:cNvSpPr/>
          <p:nvPr/>
        </p:nvSpPr>
        <p:spPr>
          <a:xfrm>
            <a:off x="1443369" y="2769597"/>
            <a:ext cx="4180368"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rgbClr val="8F3F96"/>
                </a:solidFill>
                <a:latin typeface="Corbel" panose="020B0503020204020204" pitchFamily="34" charset="0"/>
              </a:rPr>
              <a:t>Are you paid what you are worth?</a:t>
            </a:r>
          </a:p>
        </p:txBody>
      </p:sp>
      <p:sp>
        <p:nvSpPr>
          <p:cNvPr id="11" name="Rectangle 10">
            <a:extLst>
              <a:ext uri="{FF2B5EF4-FFF2-40B4-BE49-F238E27FC236}">
                <a16:creationId xmlns:a16="http://schemas.microsoft.com/office/drawing/2014/main" id="{DA76226A-2874-D845-B46B-6AFCDAB7F7B1}"/>
              </a:ext>
            </a:extLst>
          </p:cNvPr>
          <p:cNvSpPr/>
          <p:nvPr/>
        </p:nvSpPr>
        <p:spPr>
          <a:xfrm>
            <a:off x="6228907" y="1217243"/>
            <a:ext cx="3840126" cy="1446550"/>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rgbClr val="00AD85"/>
                </a:solidFill>
                <a:latin typeface="Corbel" panose="020B0503020204020204" pitchFamily="34" charset="0"/>
              </a:rPr>
              <a:t>Are your children growing up and your parents growing old faster than you can provide for them?</a:t>
            </a:r>
          </a:p>
        </p:txBody>
      </p:sp>
      <p:sp>
        <p:nvSpPr>
          <p:cNvPr id="12" name="Rectangle 11">
            <a:extLst>
              <a:ext uri="{FF2B5EF4-FFF2-40B4-BE49-F238E27FC236}">
                <a16:creationId xmlns:a16="http://schemas.microsoft.com/office/drawing/2014/main" id="{4FB0C1B5-9AAD-6449-B210-29CFCC52C0C1}"/>
              </a:ext>
            </a:extLst>
          </p:cNvPr>
          <p:cNvSpPr/>
          <p:nvPr/>
        </p:nvSpPr>
        <p:spPr>
          <a:xfrm>
            <a:off x="6228906" y="2769597"/>
            <a:ext cx="4361121" cy="769441"/>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rgbClr val="8F3F96"/>
                </a:solidFill>
                <a:latin typeface="Corbel" panose="020B0503020204020204" pitchFamily="34" charset="0"/>
              </a:rPr>
              <a:t>Do you feel financially trapped? Is it affecting your family?</a:t>
            </a:r>
          </a:p>
        </p:txBody>
      </p:sp>
    </p:spTree>
    <p:extLst>
      <p:ext uri="{BB962C8B-B14F-4D97-AF65-F5344CB8AC3E}">
        <p14:creationId xmlns:p14="http://schemas.microsoft.com/office/powerpoint/2010/main" val="36350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2C-D904-D541-9A99-E11339934442}"/>
              </a:ext>
            </a:extLst>
          </p:cNvPr>
          <p:cNvSpPr>
            <a:spLocks noGrp="1"/>
          </p:cNvSpPr>
          <p:nvPr>
            <p:ph type="title"/>
          </p:nvPr>
        </p:nvSpPr>
        <p:spPr/>
        <p:txBody>
          <a:bodyPr/>
          <a:lstStyle/>
          <a:p>
            <a:r>
              <a:rPr lang="en-US" dirty="0"/>
              <a:t>LACK OF FINANCIAL KNOWLEDGE</a:t>
            </a:r>
          </a:p>
        </p:txBody>
      </p:sp>
      <p:sp>
        <p:nvSpPr>
          <p:cNvPr id="3" name="Rectangle 2">
            <a:extLst>
              <a:ext uri="{FF2B5EF4-FFF2-40B4-BE49-F238E27FC236}">
                <a16:creationId xmlns:a16="http://schemas.microsoft.com/office/drawing/2014/main" id="{0834CA39-6887-5945-8A3B-0A35D54EC660}"/>
              </a:ext>
            </a:extLst>
          </p:cNvPr>
          <p:cNvSpPr/>
          <p:nvPr/>
        </p:nvSpPr>
        <p:spPr>
          <a:xfrm>
            <a:off x="838200" y="1117937"/>
            <a:ext cx="8552121" cy="523220"/>
          </a:xfrm>
          <a:prstGeom prst="rect">
            <a:avLst/>
          </a:prstGeom>
        </p:spPr>
        <p:txBody>
          <a:bodyPr wrap="square">
            <a:spAutoFit/>
          </a:bodyPr>
          <a:lstStyle/>
          <a:p>
            <a:r>
              <a:rPr lang="en-US" sz="2800" b="1" i="1" dirty="0">
                <a:solidFill>
                  <a:srgbClr val="00AD85"/>
                </a:solidFill>
                <a:effectLst/>
                <a:latin typeface="Corbel" panose="020B0503020204020204" pitchFamily="34" charset="0"/>
              </a:rPr>
              <a:t>Many don’t have much and don’t know much!</a:t>
            </a:r>
          </a:p>
        </p:txBody>
      </p:sp>
      <p:sp>
        <p:nvSpPr>
          <p:cNvPr id="4" name="Rectangle 3">
            <a:extLst>
              <a:ext uri="{FF2B5EF4-FFF2-40B4-BE49-F238E27FC236}">
                <a16:creationId xmlns:a16="http://schemas.microsoft.com/office/drawing/2014/main" id="{9F65FBEE-0ACB-A74A-9B2E-604D62D4B734}"/>
              </a:ext>
            </a:extLst>
          </p:cNvPr>
          <p:cNvSpPr/>
          <p:nvPr/>
        </p:nvSpPr>
        <p:spPr>
          <a:xfrm>
            <a:off x="1359195" y="1797427"/>
            <a:ext cx="4446182" cy="1107996"/>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Many people were not taught how to manage their money or read a financial statement.</a:t>
            </a:r>
          </a:p>
        </p:txBody>
      </p:sp>
      <p:sp>
        <p:nvSpPr>
          <p:cNvPr id="5" name="Rectangle 4">
            <a:extLst>
              <a:ext uri="{FF2B5EF4-FFF2-40B4-BE49-F238E27FC236}">
                <a16:creationId xmlns:a16="http://schemas.microsoft.com/office/drawing/2014/main" id="{DE6E92EF-4BDD-2147-B44E-FA2B6407AC32}"/>
              </a:ext>
            </a:extLst>
          </p:cNvPr>
          <p:cNvSpPr/>
          <p:nvPr/>
        </p:nvSpPr>
        <p:spPr>
          <a:xfrm>
            <a:off x="0" y="5403374"/>
            <a:ext cx="12192000" cy="523220"/>
          </a:xfrm>
          <a:prstGeom prst="rect">
            <a:avLst/>
          </a:prstGeom>
        </p:spPr>
        <p:txBody>
          <a:bodyPr wrap="square">
            <a:spAutoFit/>
          </a:bodyPr>
          <a:lstStyle/>
          <a:p>
            <a:pPr algn="ctr"/>
            <a:r>
              <a:rPr lang="en-US" sz="2800" b="1" i="1" dirty="0">
                <a:solidFill>
                  <a:srgbClr val="8F3F96"/>
                </a:solidFill>
                <a:effectLst/>
                <a:latin typeface="Corbel" panose="020B0503020204020204" pitchFamily="34" charset="0"/>
              </a:rPr>
              <a:t>We are active spenders but passive savers.</a:t>
            </a:r>
          </a:p>
        </p:txBody>
      </p:sp>
      <p:sp>
        <p:nvSpPr>
          <p:cNvPr id="6" name="Rectangle 5">
            <a:extLst>
              <a:ext uri="{FF2B5EF4-FFF2-40B4-BE49-F238E27FC236}">
                <a16:creationId xmlns:a16="http://schemas.microsoft.com/office/drawing/2014/main" id="{66781939-F7D3-7341-B268-8B4AA894455D}"/>
              </a:ext>
            </a:extLst>
          </p:cNvPr>
          <p:cNvSpPr/>
          <p:nvPr/>
        </p:nvSpPr>
        <p:spPr>
          <a:xfrm>
            <a:off x="1359195" y="3030804"/>
            <a:ext cx="4446182" cy="1107996"/>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Financial issues may not often be discussed, and financial products are not always fully understood.</a:t>
            </a:r>
          </a:p>
        </p:txBody>
      </p:sp>
      <p:sp>
        <p:nvSpPr>
          <p:cNvPr id="7" name="Rectangle 6">
            <a:extLst>
              <a:ext uri="{FF2B5EF4-FFF2-40B4-BE49-F238E27FC236}">
                <a16:creationId xmlns:a16="http://schemas.microsoft.com/office/drawing/2014/main" id="{D4D7F37B-C34C-1B43-8AD6-8798E90AF620}"/>
              </a:ext>
            </a:extLst>
          </p:cNvPr>
          <p:cNvSpPr/>
          <p:nvPr/>
        </p:nvSpPr>
        <p:spPr>
          <a:xfrm>
            <a:off x="1359195" y="4380294"/>
            <a:ext cx="4446182" cy="769441"/>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Some buy an insurance policy and then bury it in a closet.</a:t>
            </a:r>
          </a:p>
        </p:txBody>
      </p:sp>
      <p:sp>
        <p:nvSpPr>
          <p:cNvPr id="8" name="Rectangle 7">
            <a:extLst>
              <a:ext uri="{FF2B5EF4-FFF2-40B4-BE49-F238E27FC236}">
                <a16:creationId xmlns:a16="http://schemas.microsoft.com/office/drawing/2014/main" id="{C8FE2A2F-77B7-2844-9476-B8CC994052DA}"/>
              </a:ext>
            </a:extLst>
          </p:cNvPr>
          <p:cNvSpPr/>
          <p:nvPr/>
        </p:nvSpPr>
        <p:spPr>
          <a:xfrm>
            <a:off x="6409660" y="1797427"/>
            <a:ext cx="4446182" cy="1107996"/>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Some people contribute to their employer’s retirement plan and don't pay close attention to it.</a:t>
            </a:r>
          </a:p>
        </p:txBody>
      </p:sp>
      <p:sp>
        <p:nvSpPr>
          <p:cNvPr id="9" name="Rectangle 8">
            <a:extLst>
              <a:ext uri="{FF2B5EF4-FFF2-40B4-BE49-F238E27FC236}">
                <a16:creationId xmlns:a16="http://schemas.microsoft.com/office/drawing/2014/main" id="{7DB3A907-ABC2-BE4E-BA08-995DB0B5A3D6}"/>
              </a:ext>
            </a:extLst>
          </p:cNvPr>
          <p:cNvSpPr/>
          <p:nvPr/>
        </p:nvSpPr>
        <p:spPr>
          <a:xfrm>
            <a:off x="6409660" y="3030804"/>
            <a:ext cx="4446182" cy="1107996"/>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A large number of people do not have a will, a trust, or a plan to protect their family.</a:t>
            </a:r>
          </a:p>
        </p:txBody>
      </p:sp>
    </p:spTree>
    <p:extLst>
      <p:ext uri="{BB962C8B-B14F-4D97-AF65-F5344CB8AC3E}">
        <p14:creationId xmlns:p14="http://schemas.microsoft.com/office/powerpoint/2010/main" val="32181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EB3-37CB-1E4D-819D-C3B328153EE7}"/>
              </a:ext>
            </a:extLst>
          </p:cNvPr>
          <p:cNvSpPr>
            <a:spLocks noGrp="1"/>
          </p:cNvSpPr>
          <p:nvPr>
            <p:ph type="title"/>
          </p:nvPr>
        </p:nvSpPr>
        <p:spPr>
          <a:xfrm>
            <a:off x="838200" y="361503"/>
            <a:ext cx="10515600" cy="1233488"/>
          </a:xfrm>
        </p:spPr>
        <p:txBody>
          <a:bodyPr/>
          <a:lstStyle/>
          <a:p>
            <a:r>
              <a:rPr lang="en-US" dirty="0"/>
              <a:t>WE BELIEVE IN FINANCIAL EDUCATION</a:t>
            </a:r>
          </a:p>
        </p:txBody>
      </p:sp>
      <p:sp>
        <p:nvSpPr>
          <p:cNvPr id="4" name="Rectangle 3">
            <a:extLst>
              <a:ext uri="{FF2B5EF4-FFF2-40B4-BE49-F238E27FC236}">
                <a16:creationId xmlns:a16="http://schemas.microsoft.com/office/drawing/2014/main" id="{3FD67316-1DD4-E941-80D0-F917F9EC93F1}"/>
              </a:ext>
            </a:extLst>
          </p:cNvPr>
          <p:cNvSpPr/>
          <p:nvPr/>
        </p:nvSpPr>
        <p:spPr>
          <a:xfrm>
            <a:off x="935665" y="1014797"/>
            <a:ext cx="10673316" cy="830997"/>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Your future is not in the hands of your employer, your union, or your</a:t>
            </a:r>
          </a:p>
          <a:p>
            <a:r>
              <a:rPr lang="en-US" sz="2400" dirty="0">
                <a:solidFill>
                  <a:schemeClr val="tx1">
                    <a:lumMod val="75000"/>
                    <a:lumOff val="25000"/>
                  </a:schemeClr>
                </a:solidFill>
                <a:effectLst/>
                <a:latin typeface="Corbel" panose="020B0503020204020204" pitchFamily="34" charset="0"/>
              </a:rPr>
              <a:t>government. It is neither in the hands of your bank nor your broker.</a:t>
            </a:r>
          </a:p>
        </p:txBody>
      </p:sp>
      <p:sp>
        <p:nvSpPr>
          <p:cNvPr id="5" name="Rectangle 4">
            <a:extLst>
              <a:ext uri="{FF2B5EF4-FFF2-40B4-BE49-F238E27FC236}">
                <a16:creationId xmlns:a16="http://schemas.microsoft.com/office/drawing/2014/main" id="{8E0329DF-C212-9642-B39B-7ED4E3BADD63}"/>
              </a:ext>
            </a:extLst>
          </p:cNvPr>
          <p:cNvSpPr/>
          <p:nvPr/>
        </p:nvSpPr>
        <p:spPr>
          <a:xfrm>
            <a:off x="935666" y="1981641"/>
            <a:ext cx="4898064" cy="2329636"/>
          </a:xfrm>
          <a:prstGeom prst="rect">
            <a:avLst/>
          </a:prstGeom>
          <a:solidFill>
            <a:srgbClr val="E8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7C8D2C-6CA2-EC49-B2A6-F749AC9CFB3D}"/>
              </a:ext>
            </a:extLst>
          </p:cNvPr>
          <p:cNvSpPr/>
          <p:nvPr/>
        </p:nvSpPr>
        <p:spPr>
          <a:xfrm>
            <a:off x="1327297" y="2575446"/>
            <a:ext cx="4180368"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Make money</a:t>
            </a:r>
          </a:p>
        </p:txBody>
      </p:sp>
      <p:sp>
        <p:nvSpPr>
          <p:cNvPr id="7" name="Rectangle 6">
            <a:extLst>
              <a:ext uri="{FF2B5EF4-FFF2-40B4-BE49-F238E27FC236}">
                <a16:creationId xmlns:a16="http://schemas.microsoft.com/office/drawing/2014/main" id="{FEB8BBC8-2CAF-5744-968C-080261452515}"/>
              </a:ext>
            </a:extLst>
          </p:cNvPr>
          <p:cNvSpPr/>
          <p:nvPr/>
        </p:nvSpPr>
        <p:spPr>
          <a:xfrm>
            <a:off x="1327298" y="3310600"/>
            <a:ext cx="3648740"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Accumulate money</a:t>
            </a:r>
          </a:p>
        </p:txBody>
      </p:sp>
      <p:sp>
        <p:nvSpPr>
          <p:cNvPr id="9" name="Rectangle 8">
            <a:extLst>
              <a:ext uri="{FF2B5EF4-FFF2-40B4-BE49-F238E27FC236}">
                <a16:creationId xmlns:a16="http://schemas.microsoft.com/office/drawing/2014/main" id="{A8F2D6C4-B6CC-2043-8483-078B4F7A0940}"/>
              </a:ext>
            </a:extLst>
          </p:cNvPr>
          <p:cNvSpPr/>
          <p:nvPr/>
        </p:nvSpPr>
        <p:spPr>
          <a:xfrm>
            <a:off x="1093381" y="4489583"/>
            <a:ext cx="10515600" cy="830997"/>
          </a:xfrm>
          <a:prstGeom prst="rect">
            <a:avLst/>
          </a:prstGeom>
        </p:spPr>
        <p:txBody>
          <a:bodyPr wrap="square">
            <a:spAutoFit/>
          </a:bodyPr>
          <a:lstStyle/>
          <a:p>
            <a:pPr lvl="1"/>
            <a:r>
              <a:rPr lang="en-US" sz="2400" dirty="0">
                <a:solidFill>
                  <a:schemeClr val="tx1">
                    <a:lumMod val="75000"/>
                    <a:lumOff val="25000"/>
                  </a:schemeClr>
                </a:solidFill>
                <a:effectLst/>
                <a:latin typeface="Corbel" panose="020B0503020204020204" pitchFamily="34" charset="0"/>
              </a:rPr>
              <a:t>We spend so many years in school learning how to make a living, but we</a:t>
            </a:r>
          </a:p>
          <a:p>
            <a:r>
              <a:rPr lang="en-US" sz="2400" dirty="0">
                <a:solidFill>
                  <a:schemeClr val="tx1">
                    <a:lumMod val="75000"/>
                    <a:lumOff val="25000"/>
                  </a:schemeClr>
                </a:solidFill>
                <a:effectLst/>
                <a:latin typeface="Corbel" panose="020B0503020204020204" pitchFamily="34" charset="0"/>
              </a:rPr>
              <a:t>should also invest our time learning the financial basics to save for our future.</a:t>
            </a:r>
          </a:p>
        </p:txBody>
      </p:sp>
      <p:sp>
        <p:nvSpPr>
          <p:cNvPr id="3" name="Rectangle 2">
            <a:extLst>
              <a:ext uri="{FF2B5EF4-FFF2-40B4-BE49-F238E27FC236}">
                <a16:creationId xmlns:a16="http://schemas.microsoft.com/office/drawing/2014/main" id="{92B07D09-9CCA-1A4F-83B1-0C29AF74AF5B}"/>
              </a:ext>
            </a:extLst>
          </p:cNvPr>
          <p:cNvSpPr/>
          <p:nvPr/>
        </p:nvSpPr>
        <p:spPr>
          <a:xfrm>
            <a:off x="1093382" y="2023504"/>
            <a:ext cx="5160336" cy="523220"/>
          </a:xfrm>
          <a:prstGeom prst="rect">
            <a:avLst/>
          </a:prstGeom>
        </p:spPr>
        <p:txBody>
          <a:bodyPr wrap="square">
            <a:spAutoFit/>
          </a:bodyPr>
          <a:lstStyle/>
          <a:p>
            <a:r>
              <a:rPr lang="en-US" sz="2800" b="1" i="1" dirty="0">
                <a:solidFill>
                  <a:srgbClr val="8F3F96"/>
                </a:solidFill>
                <a:effectLst/>
                <a:latin typeface="Corbel" panose="020B0503020204020204" pitchFamily="34" charset="0"/>
              </a:rPr>
              <a:t>The future is in your hands.</a:t>
            </a:r>
          </a:p>
        </p:txBody>
      </p:sp>
      <p:sp>
        <p:nvSpPr>
          <p:cNvPr id="10" name="Rectangle 9">
            <a:extLst>
              <a:ext uri="{FF2B5EF4-FFF2-40B4-BE49-F238E27FC236}">
                <a16:creationId xmlns:a16="http://schemas.microsoft.com/office/drawing/2014/main" id="{4AB566AF-F156-004D-8FC8-36C2017A90FF}"/>
              </a:ext>
            </a:extLst>
          </p:cNvPr>
          <p:cNvSpPr/>
          <p:nvPr/>
        </p:nvSpPr>
        <p:spPr>
          <a:xfrm>
            <a:off x="1327297" y="2947587"/>
            <a:ext cx="4180368"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Save money</a:t>
            </a:r>
          </a:p>
        </p:txBody>
      </p:sp>
      <p:sp>
        <p:nvSpPr>
          <p:cNvPr id="11" name="Rectangle 10">
            <a:extLst>
              <a:ext uri="{FF2B5EF4-FFF2-40B4-BE49-F238E27FC236}">
                <a16:creationId xmlns:a16="http://schemas.microsoft.com/office/drawing/2014/main" id="{4467FC93-757A-0949-8C38-EB8EB4DA5AC1}"/>
              </a:ext>
            </a:extLst>
          </p:cNvPr>
          <p:cNvSpPr/>
          <p:nvPr/>
        </p:nvSpPr>
        <p:spPr>
          <a:xfrm>
            <a:off x="1327298" y="3691999"/>
            <a:ext cx="3648740" cy="430887"/>
          </a:xfrm>
          <a:prstGeom prst="rect">
            <a:avLst/>
          </a:prstGeom>
        </p:spPr>
        <p:txBody>
          <a:bodyPr wrap="square" anchor="ctr">
            <a:spAutoFit/>
          </a:bodyPr>
          <a:lstStyle/>
          <a:p>
            <a:pPr marL="342900" indent="-342900" fontAlgn="ctr">
              <a:buClr>
                <a:srgbClr val="8F3F96"/>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Protect money</a:t>
            </a:r>
          </a:p>
        </p:txBody>
      </p:sp>
      <p:sp>
        <p:nvSpPr>
          <p:cNvPr id="12" name="Rectangle 11">
            <a:extLst>
              <a:ext uri="{FF2B5EF4-FFF2-40B4-BE49-F238E27FC236}">
                <a16:creationId xmlns:a16="http://schemas.microsoft.com/office/drawing/2014/main" id="{BF0768CE-28B5-3C42-BA82-A0D3058611F6}"/>
              </a:ext>
            </a:extLst>
          </p:cNvPr>
          <p:cNvSpPr/>
          <p:nvPr/>
        </p:nvSpPr>
        <p:spPr>
          <a:xfrm>
            <a:off x="5833729" y="1981641"/>
            <a:ext cx="5318053" cy="2329636"/>
          </a:xfrm>
          <a:prstGeom prst="rect">
            <a:avLst/>
          </a:prstGeom>
          <a:solidFill>
            <a:srgbClr val="DBE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D3EEE7-A62B-F14F-B1FF-3A4962C2A7F3}"/>
              </a:ext>
            </a:extLst>
          </p:cNvPr>
          <p:cNvSpPr/>
          <p:nvPr/>
        </p:nvSpPr>
        <p:spPr>
          <a:xfrm>
            <a:off x="6225362" y="3310600"/>
            <a:ext cx="5002618"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Understand how money works.</a:t>
            </a:r>
          </a:p>
        </p:txBody>
      </p:sp>
      <p:sp>
        <p:nvSpPr>
          <p:cNvPr id="15" name="Rectangle 14">
            <a:extLst>
              <a:ext uri="{FF2B5EF4-FFF2-40B4-BE49-F238E27FC236}">
                <a16:creationId xmlns:a16="http://schemas.microsoft.com/office/drawing/2014/main" id="{A97AFD6D-DF8D-B749-90BC-AB70AF8C9AAC}"/>
              </a:ext>
            </a:extLst>
          </p:cNvPr>
          <p:cNvSpPr/>
          <p:nvPr/>
        </p:nvSpPr>
        <p:spPr>
          <a:xfrm>
            <a:off x="5991446" y="2023504"/>
            <a:ext cx="5160336" cy="954107"/>
          </a:xfrm>
          <a:prstGeom prst="rect">
            <a:avLst/>
          </a:prstGeom>
        </p:spPr>
        <p:txBody>
          <a:bodyPr wrap="square">
            <a:spAutoFit/>
          </a:bodyPr>
          <a:lstStyle/>
          <a:p>
            <a:r>
              <a:rPr lang="en-US" sz="2800" b="1" i="1" dirty="0">
                <a:solidFill>
                  <a:srgbClr val="00AD85"/>
                </a:solidFill>
                <a:effectLst/>
                <a:latin typeface="Corbel" panose="020B0503020204020204" pitchFamily="34" charset="0"/>
              </a:rPr>
              <a:t>Be educated.</a:t>
            </a:r>
          </a:p>
          <a:p>
            <a:r>
              <a:rPr lang="en-US" sz="2800" b="1" i="1" dirty="0">
                <a:solidFill>
                  <a:srgbClr val="00AD85"/>
                </a:solidFill>
                <a:effectLst/>
                <a:latin typeface="Corbel" panose="020B0503020204020204" pitchFamily="34" charset="0"/>
              </a:rPr>
              <a:t>Be your own money manager.</a:t>
            </a:r>
          </a:p>
        </p:txBody>
      </p:sp>
      <p:sp>
        <p:nvSpPr>
          <p:cNvPr id="16" name="Rectangle 15">
            <a:extLst>
              <a:ext uri="{FF2B5EF4-FFF2-40B4-BE49-F238E27FC236}">
                <a16:creationId xmlns:a16="http://schemas.microsoft.com/office/drawing/2014/main" id="{91CA8D02-C7F5-4540-9FD7-FE59E0865916}"/>
              </a:ext>
            </a:extLst>
          </p:cNvPr>
          <p:cNvSpPr/>
          <p:nvPr/>
        </p:nvSpPr>
        <p:spPr>
          <a:xfrm>
            <a:off x="6225360" y="2926321"/>
            <a:ext cx="4506433"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Knowing less can cost more.</a:t>
            </a:r>
          </a:p>
        </p:txBody>
      </p:sp>
      <p:sp>
        <p:nvSpPr>
          <p:cNvPr id="17" name="Rectangle 16">
            <a:extLst>
              <a:ext uri="{FF2B5EF4-FFF2-40B4-BE49-F238E27FC236}">
                <a16:creationId xmlns:a16="http://schemas.microsoft.com/office/drawing/2014/main" id="{884A8F7C-8A12-D348-A23F-21A73C512D1D}"/>
              </a:ext>
            </a:extLst>
          </p:cNvPr>
          <p:cNvSpPr/>
          <p:nvPr/>
        </p:nvSpPr>
        <p:spPr>
          <a:xfrm>
            <a:off x="6225361" y="3702632"/>
            <a:ext cx="4368209"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Make money work for you.</a:t>
            </a:r>
          </a:p>
        </p:txBody>
      </p:sp>
      <p:sp>
        <p:nvSpPr>
          <p:cNvPr id="18" name="Rectangle 17">
            <a:extLst>
              <a:ext uri="{FF2B5EF4-FFF2-40B4-BE49-F238E27FC236}">
                <a16:creationId xmlns:a16="http://schemas.microsoft.com/office/drawing/2014/main" id="{6EC052AD-82CB-E54F-8F51-43560CC354B2}"/>
              </a:ext>
            </a:extLst>
          </p:cNvPr>
          <p:cNvSpPr/>
          <p:nvPr/>
        </p:nvSpPr>
        <p:spPr>
          <a:xfrm>
            <a:off x="0" y="5536868"/>
            <a:ext cx="12192000" cy="523220"/>
          </a:xfrm>
          <a:prstGeom prst="rect">
            <a:avLst/>
          </a:prstGeom>
        </p:spPr>
        <p:txBody>
          <a:bodyPr wrap="square">
            <a:spAutoFit/>
          </a:bodyPr>
          <a:lstStyle/>
          <a:p>
            <a:pPr algn="ctr"/>
            <a:r>
              <a:rPr lang="en-US" sz="2800" b="1" i="1" dirty="0">
                <a:solidFill>
                  <a:schemeClr val="tx1">
                    <a:lumMod val="75000"/>
                    <a:lumOff val="25000"/>
                  </a:schemeClr>
                </a:solidFill>
                <a:effectLst/>
                <a:latin typeface="Corbel" panose="020B0503020204020204" pitchFamily="34" charset="0"/>
              </a:rPr>
              <a:t>You won’t be free until you are financially independent.</a:t>
            </a:r>
          </a:p>
        </p:txBody>
      </p:sp>
    </p:spTree>
    <p:extLst>
      <p:ext uri="{BB962C8B-B14F-4D97-AF65-F5344CB8AC3E}">
        <p14:creationId xmlns:p14="http://schemas.microsoft.com/office/powerpoint/2010/main" val="42636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3" grpId="0"/>
      <p:bldP spid="10" grpId="0"/>
      <p:bldP spid="11" grpId="0"/>
      <p:bldP spid="12" grpId="0" animBg="1"/>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2C-D904-D541-9A99-E11339934442}"/>
              </a:ext>
            </a:extLst>
          </p:cNvPr>
          <p:cNvSpPr>
            <a:spLocks noGrp="1"/>
          </p:cNvSpPr>
          <p:nvPr>
            <p:ph type="title"/>
          </p:nvPr>
        </p:nvSpPr>
        <p:spPr/>
        <p:txBody>
          <a:bodyPr/>
          <a:lstStyle/>
          <a:p>
            <a:r>
              <a:rPr lang="en-US" dirty="0"/>
              <a:t>A MISSION TO MOTIVATE</a:t>
            </a:r>
          </a:p>
        </p:txBody>
      </p:sp>
      <p:sp>
        <p:nvSpPr>
          <p:cNvPr id="3" name="Rectangle 2">
            <a:extLst>
              <a:ext uri="{FF2B5EF4-FFF2-40B4-BE49-F238E27FC236}">
                <a16:creationId xmlns:a16="http://schemas.microsoft.com/office/drawing/2014/main" id="{0834CA39-6887-5945-8A3B-0A35D54EC660}"/>
              </a:ext>
            </a:extLst>
          </p:cNvPr>
          <p:cNvSpPr/>
          <p:nvPr/>
        </p:nvSpPr>
        <p:spPr>
          <a:xfrm>
            <a:off x="838200" y="988880"/>
            <a:ext cx="8552121" cy="954107"/>
          </a:xfrm>
          <a:prstGeom prst="rect">
            <a:avLst/>
          </a:prstGeom>
        </p:spPr>
        <p:txBody>
          <a:bodyPr wrap="square">
            <a:spAutoFit/>
          </a:bodyPr>
          <a:lstStyle/>
          <a:p>
            <a:r>
              <a:rPr lang="en-US" sz="2800" b="1" i="1" dirty="0">
                <a:solidFill>
                  <a:srgbClr val="00AD85"/>
                </a:solidFill>
                <a:effectLst/>
                <a:latin typeface="Corbel" panose="020B0503020204020204" pitchFamily="34" charset="0"/>
              </a:rPr>
              <a:t>The world is changing in unpredictable ways,</a:t>
            </a:r>
          </a:p>
          <a:p>
            <a:r>
              <a:rPr lang="en-US" sz="2800" b="1" i="1" dirty="0">
                <a:solidFill>
                  <a:srgbClr val="00AD85"/>
                </a:solidFill>
                <a:effectLst/>
                <a:latin typeface="Corbel" panose="020B0503020204020204" pitchFamily="34" charset="0"/>
              </a:rPr>
              <a:t>and so is our financial future.</a:t>
            </a:r>
          </a:p>
        </p:txBody>
      </p:sp>
      <p:sp>
        <p:nvSpPr>
          <p:cNvPr id="4" name="Rectangle 3">
            <a:extLst>
              <a:ext uri="{FF2B5EF4-FFF2-40B4-BE49-F238E27FC236}">
                <a16:creationId xmlns:a16="http://schemas.microsoft.com/office/drawing/2014/main" id="{9F65FBEE-0ACB-A74A-9B2E-604D62D4B734}"/>
              </a:ext>
            </a:extLst>
          </p:cNvPr>
          <p:cNvSpPr/>
          <p:nvPr/>
        </p:nvSpPr>
        <p:spPr>
          <a:xfrm>
            <a:off x="838201" y="1928892"/>
            <a:ext cx="4754526" cy="1446550"/>
          </a:xfrm>
          <a:prstGeom prst="rect">
            <a:avLst/>
          </a:prstGeom>
        </p:spPr>
        <p:txBody>
          <a:bodyPr wrap="square" anchor="ctr">
            <a:spAutoFit/>
          </a:bodyPr>
          <a:lstStyle/>
          <a:p>
            <a:pPr marL="457200" indent="-457200" fontAlgn="ctr">
              <a:buClr>
                <a:srgbClr val="8F3F96"/>
              </a:buClr>
              <a:buSzPct val="125000"/>
              <a:buFont typeface="+mj-lt"/>
              <a:buAutoNum type="arabicPeriod"/>
            </a:pPr>
            <a:r>
              <a:rPr lang="en-US" sz="2200" b="1" dirty="0">
                <a:solidFill>
                  <a:srgbClr val="8F3F96"/>
                </a:solidFill>
                <a:latin typeface="Corbel" panose="020B0503020204020204" pitchFamily="34" charset="0"/>
              </a:rPr>
              <a:t>Understand how money works. </a:t>
            </a:r>
            <a:r>
              <a:rPr lang="en-US" sz="2200" dirty="0">
                <a:solidFill>
                  <a:schemeClr val="tx1">
                    <a:lumMod val="75000"/>
                    <a:lumOff val="25000"/>
                  </a:schemeClr>
                </a:solidFill>
                <a:latin typeface="Corbel" panose="020B0503020204020204" pitchFamily="34" charset="0"/>
              </a:rPr>
              <a:t>Some people work for money but don’t know how to make money work for them.</a:t>
            </a:r>
          </a:p>
        </p:txBody>
      </p:sp>
      <p:sp>
        <p:nvSpPr>
          <p:cNvPr id="5" name="Rectangle 4">
            <a:extLst>
              <a:ext uri="{FF2B5EF4-FFF2-40B4-BE49-F238E27FC236}">
                <a16:creationId xmlns:a16="http://schemas.microsoft.com/office/drawing/2014/main" id="{DE6E92EF-4BDD-2147-B44E-FA2B6407AC32}"/>
              </a:ext>
            </a:extLst>
          </p:cNvPr>
          <p:cNvSpPr/>
          <p:nvPr/>
        </p:nvSpPr>
        <p:spPr>
          <a:xfrm>
            <a:off x="0" y="5766403"/>
            <a:ext cx="12192000" cy="523220"/>
          </a:xfrm>
          <a:prstGeom prst="rect">
            <a:avLst/>
          </a:prstGeom>
        </p:spPr>
        <p:txBody>
          <a:bodyPr wrap="square">
            <a:spAutoFit/>
          </a:bodyPr>
          <a:lstStyle/>
          <a:p>
            <a:pPr algn="ctr"/>
            <a:r>
              <a:rPr lang="en-US" sz="2800" b="1" i="1" dirty="0">
                <a:solidFill>
                  <a:srgbClr val="00AD85"/>
                </a:solidFill>
                <a:effectLst/>
                <a:latin typeface="Corbel" panose="020B0503020204020204" pitchFamily="34" charset="0"/>
              </a:rPr>
              <a:t>Take control of your future.</a:t>
            </a:r>
          </a:p>
        </p:txBody>
      </p:sp>
      <p:sp>
        <p:nvSpPr>
          <p:cNvPr id="10" name="Rectangle 9">
            <a:extLst>
              <a:ext uri="{FF2B5EF4-FFF2-40B4-BE49-F238E27FC236}">
                <a16:creationId xmlns:a16="http://schemas.microsoft.com/office/drawing/2014/main" id="{88289936-77EE-2C4F-AFED-7DE21D2CE8F9}"/>
              </a:ext>
            </a:extLst>
          </p:cNvPr>
          <p:cNvSpPr/>
          <p:nvPr/>
        </p:nvSpPr>
        <p:spPr>
          <a:xfrm>
            <a:off x="838201" y="3448504"/>
            <a:ext cx="4754526" cy="1107996"/>
          </a:xfrm>
          <a:prstGeom prst="rect">
            <a:avLst/>
          </a:prstGeom>
        </p:spPr>
        <p:txBody>
          <a:bodyPr wrap="square" anchor="ctr">
            <a:spAutoFit/>
          </a:bodyPr>
          <a:lstStyle/>
          <a:p>
            <a:pPr marL="457200" indent="-457200" fontAlgn="ctr">
              <a:buClr>
                <a:srgbClr val="8F3F96"/>
              </a:buClr>
              <a:buSzPct val="125000"/>
              <a:buFont typeface="+mj-lt"/>
              <a:buAutoNum type="arabicPeriod" startAt="2"/>
            </a:pPr>
            <a:r>
              <a:rPr lang="en-US" sz="2200" b="1" dirty="0">
                <a:solidFill>
                  <a:srgbClr val="8F3F96"/>
                </a:solidFill>
                <a:latin typeface="Corbel" panose="020B0503020204020204" pitchFamily="34" charset="0"/>
              </a:rPr>
              <a:t>Have a financial goal and plan for the future.</a:t>
            </a:r>
            <a:r>
              <a:rPr lang="en-US" sz="2200" b="1" dirty="0">
                <a:solidFill>
                  <a:schemeClr val="tx1">
                    <a:lumMod val="75000"/>
                    <a:lumOff val="25000"/>
                  </a:schemeClr>
                </a:solidFill>
                <a:latin typeface="Corbel" panose="020B0503020204020204" pitchFamily="34" charset="0"/>
              </a:rPr>
              <a:t> </a:t>
            </a:r>
            <a:r>
              <a:rPr lang="en-US" sz="2200" dirty="0">
                <a:solidFill>
                  <a:schemeClr val="tx1">
                    <a:lumMod val="75000"/>
                    <a:lumOff val="25000"/>
                  </a:schemeClr>
                </a:solidFill>
                <a:latin typeface="Corbel" panose="020B0503020204020204" pitchFamily="34" charset="0"/>
              </a:rPr>
              <a:t>People don’t plan to fail. They just fail to plan.</a:t>
            </a:r>
          </a:p>
        </p:txBody>
      </p:sp>
      <p:sp>
        <p:nvSpPr>
          <p:cNvPr id="11" name="Rectangle 10">
            <a:extLst>
              <a:ext uri="{FF2B5EF4-FFF2-40B4-BE49-F238E27FC236}">
                <a16:creationId xmlns:a16="http://schemas.microsoft.com/office/drawing/2014/main" id="{C1BF584C-2FCA-7C4E-8268-3BA67EEDF18F}"/>
              </a:ext>
            </a:extLst>
          </p:cNvPr>
          <p:cNvSpPr/>
          <p:nvPr/>
        </p:nvSpPr>
        <p:spPr>
          <a:xfrm>
            <a:off x="838201" y="4564923"/>
            <a:ext cx="4626934" cy="1107996"/>
          </a:xfrm>
          <a:prstGeom prst="rect">
            <a:avLst/>
          </a:prstGeom>
        </p:spPr>
        <p:txBody>
          <a:bodyPr wrap="square" anchor="ctr">
            <a:spAutoFit/>
          </a:bodyPr>
          <a:lstStyle/>
          <a:p>
            <a:pPr marL="457200" indent="-457200" fontAlgn="ctr">
              <a:buClr>
                <a:srgbClr val="8F3F96"/>
              </a:buClr>
              <a:buSzPct val="125000"/>
              <a:buFont typeface="+mj-lt"/>
              <a:buAutoNum type="arabicPeriod" startAt="3"/>
            </a:pPr>
            <a:r>
              <a:rPr lang="en-US" sz="2200" b="1" dirty="0">
                <a:solidFill>
                  <a:srgbClr val="8F3F96"/>
                </a:solidFill>
                <a:latin typeface="Corbel" panose="020B0503020204020204" pitchFamily="34" charset="0"/>
              </a:rPr>
              <a:t>Cut down your expenses.</a:t>
            </a:r>
            <a:r>
              <a:rPr lang="en-US" sz="2200" dirty="0">
                <a:solidFill>
                  <a:srgbClr val="8F3F96"/>
                </a:solidFill>
                <a:latin typeface="Corbel" panose="020B0503020204020204" pitchFamily="34" charset="0"/>
              </a:rPr>
              <a:t> </a:t>
            </a:r>
            <a:r>
              <a:rPr lang="en-US" sz="2200" dirty="0">
                <a:solidFill>
                  <a:schemeClr val="tx1">
                    <a:lumMod val="75000"/>
                    <a:lumOff val="25000"/>
                  </a:schemeClr>
                </a:solidFill>
                <a:latin typeface="Corbel" panose="020B0503020204020204" pitchFamily="34" charset="0"/>
              </a:rPr>
              <a:t>It’s not how much you earn that counts. It’s what you keep.</a:t>
            </a:r>
          </a:p>
        </p:txBody>
      </p:sp>
      <p:sp>
        <p:nvSpPr>
          <p:cNvPr id="12" name="Rectangle 11">
            <a:extLst>
              <a:ext uri="{FF2B5EF4-FFF2-40B4-BE49-F238E27FC236}">
                <a16:creationId xmlns:a16="http://schemas.microsoft.com/office/drawing/2014/main" id="{E7935D63-1EAA-2144-A085-59591DBC4F5E}"/>
              </a:ext>
            </a:extLst>
          </p:cNvPr>
          <p:cNvSpPr/>
          <p:nvPr/>
        </p:nvSpPr>
        <p:spPr>
          <a:xfrm>
            <a:off x="5909931" y="1925132"/>
            <a:ext cx="4754526" cy="1107996"/>
          </a:xfrm>
          <a:prstGeom prst="rect">
            <a:avLst/>
          </a:prstGeom>
        </p:spPr>
        <p:txBody>
          <a:bodyPr wrap="square" anchor="ctr">
            <a:spAutoFit/>
          </a:bodyPr>
          <a:lstStyle/>
          <a:p>
            <a:pPr marL="457200" indent="-457200" fontAlgn="ctr">
              <a:buClr>
                <a:srgbClr val="8F3F96"/>
              </a:buClr>
              <a:buSzPct val="125000"/>
              <a:buFont typeface="+mj-lt"/>
              <a:buAutoNum type="arabicPeriod" startAt="4"/>
            </a:pPr>
            <a:r>
              <a:rPr lang="en-US" sz="2200" b="1" dirty="0">
                <a:solidFill>
                  <a:srgbClr val="8F3F96"/>
                </a:solidFill>
                <a:latin typeface="Corbel" panose="020B0503020204020204" pitchFamily="34" charset="0"/>
              </a:rPr>
              <a:t>Reduce your debt and liability.  </a:t>
            </a:r>
            <a:r>
              <a:rPr lang="en-US" sz="2200" dirty="0">
                <a:solidFill>
                  <a:schemeClr val="tx1">
                    <a:lumMod val="75000"/>
                    <a:lumOff val="25000"/>
                  </a:schemeClr>
                </a:solidFill>
                <a:latin typeface="Corbel" panose="020B0503020204020204" pitchFamily="34" charset="0"/>
              </a:rPr>
              <a:t>Interest on debt may limit your ability for future saving.</a:t>
            </a:r>
          </a:p>
        </p:txBody>
      </p:sp>
      <p:sp>
        <p:nvSpPr>
          <p:cNvPr id="13" name="Rectangle 12">
            <a:extLst>
              <a:ext uri="{FF2B5EF4-FFF2-40B4-BE49-F238E27FC236}">
                <a16:creationId xmlns:a16="http://schemas.microsoft.com/office/drawing/2014/main" id="{0B8E6DC9-22A9-9E40-B2F4-5AD5FAC5F1AB}"/>
              </a:ext>
            </a:extLst>
          </p:cNvPr>
          <p:cNvSpPr/>
          <p:nvPr/>
        </p:nvSpPr>
        <p:spPr>
          <a:xfrm>
            <a:off x="5909931" y="3067829"/>
            <a:ext cx="4467446" cy="1446550"/>
          </a:xfrm>
          <a:prstGeom prst="rect">
            <a:avLst/>
          </a:prstGeom>
        </p:spPr>
        <p:txBody>
          <a:bodyPr wrap="square" anchor="ctr">
            <a:spAutoFit/>
          </a:bodyPr>
          <a:lstStyle/>
          <a:p>
            <a:pPr marL="457200" indent="-457200" fontAlgn="ctr">
              <a:buClr>
                <a:srgbClr val="8F3F96"/>
              </a:buClr>
              <a:buSzPct val="125000"/>
              <a:buFont typeface="+mj-lt"/>
              <a:buAutoNum type="arabicPeriod" startAt="5"/>
            </a:pPr>
            <a:r>
              <a:rPr lang="en-US" sz="2200" b="1" dirty="0">
                <a:solidFill>
                  <a:srgbClr val="8F3F96"/>
                </a:solidFill>
                <a:latin typeface="Corbel" panose="020B0503020204020204" pitchFamily="34" charset="0"/>
              </a:rPr>
              <a:t>Increase your cash flow. </a:t>
            </a:r>
            <a:br>
              <a:rPr lang="en-US" sz="2200" b="1" dirty="0">
                <a:solidFill>
                  <a:srgbClr val="8F3F96"/>
                </a:solidFill>
                <a:latin typeface="Corbel" panose="020B0503020204020204" pitchFamily="34" charset="0"/>
              </a:rPr>
            </a:br>
            <a:r>
              <a:rPr lang="en-US" sz="2200" dirty="0">
                <a:solidFill>
                  <a:schemeClr val="tx1">
                    <a:lumMod val="75000"/>
                    <a:lumOff val="25000"/>
                  </a:schemeClr>
                </a:solidFill>
                <a:latin typeface="Corbel" panose="020B0503020204020204" pitchFamily="34" charset="0"/>
              </a:rPr>
              <a:t>Make money when you can, while you can.</a:t>
            </a:r>
            <a:br>
              <a:rPr lang="en-US" sz="2200" dirty="0">
                <a:solidFill>
                  <a:schemeClr val="tx1">
                    <a:lumMod val="75000"/>
                    <a:lumOff val="25000"/>
                  </a:schemeClr>
                </a:solidFill>
                <a:latin typeface="Corbel" panose="020B0503020204020204" pitchFamily="34" charset="0"/>
              </a:rPr>
            </a:br>
            <a:r>
              <a:rPr lang="en-US" sz="2200" dirty="0">
                <a:solidFill>
                  <a:schemeClr val="tx1">
                    <a:lumMod val="75000"/>
                    <a:lumOff val="25000"/>
                  </a:schemeClr>
                </a:solidFill>
                <a:latin typeface="Corbel" panose="020B0503020204020204" pitchFamily="34" charset="0"/>
              </a:rPr>
              <a:t>Have multiple sources of income.</a:t>
            </a:r>
          </a:p>
        </p:txBody>
      </p:sp>
      <p:sp>
        <p:nvSpPr>
          <p:cNvPr id="14" name="Rectangle 13">
            <a:extLst>
              <a:ext uri="{FF2B5EF4-FFF2-40B4-BE49-F238E27FC236}">
                <a16:creationId xmlns:a16="http://schemas.microsoft.com/office/drawing/2014/main" id="{869E0CB7-F0B7-C646-B6B4-2F75BC4C8597}"/>
              </a:ext>
            </a:extLst>
          </p:cNvPr>
          <p:cNvSpPr/>
          <p:nvPr/>
        </p:nvSpPr>
        <p:spPr>
          <a:xfrm>
            <a:off x="5909931" y="4543862"/>
            <a:ext cx="4467446" cy="1107996"/>
          </a:xfrm>
          <a:prstGeom prst="rect">
            <a:avLst/>
          </a:prstGeom>
        </p:spPr>
        <p:txBody>
          <a:bodyPr wrap="square" anchor="ctr">
            <a:spAutoFit/>
          </a:bodyPr>
          <a:lstStyle/>
          <a:p>
            <a:pPr marL="457200" indent="-457200" fontAlgn="ctr">
              <a:buClr>
                <a:srgbClr val="8F3F96"/>
              </a:buClr>
              <a:buSzPct val="125000"/>
              <a:buFont typeface="+mj-lt"/>
              <a:buAutoNum type="arabicPeriod" startAt="6"/>
            </a:pPr>
            <a:r>
              <a:rPr lang="en-US" sz="2200" b="1" dirty="0">
                <a:solidFill>
                  <a:srgbClr val="8F3F96"/>
                </a:solidFill>
                <a:latin typeface="Corbel" panose="020B0503020204020204" pitchFamily="34" charset="0"/>
              </a:rPr>
              <a:t>Embrace change and expect to succeed.</a:t>
            </a:r>
            <a:br>
              <a:rPr lang="en-US" sz="2200" b="1" dirty="0">
                <a:solidFill>
                  <a:srgbClr val="8F3F96"/>
                </a:solidFill>
                <a:latin typeface="Corbel" panose="020B0503020204020204" pitchFamily="34" charset="0"/>
              </a:rPr>
            </a:br>
            <a:r>
              <a:rPr lang="en-US" sz="2200" dirty="0">
                <a:solidFill>
                  <a:schemeClr val="tx1">
                    <a:lumMod val="75000"/>
                    <a:lumOff val="25000"/>
                  </a:schemeClr>
                </a:solidFill>
                <a:latin typeface="Corbel" panose="020B0503020204020204" pitchFamily="34" charset="0"/>
              </a:rPr>
              <a:t>Be certain in uncertain times.</a:t>
            </a:r>
          </a:p>
        </p:txBody>
      </p:sp>
    </p:spTree>
    <p:extLst>
      <p:ext uri="{BB962C8B-B14F-4D97-AF65-F5344CB8AC3E}">
        <p14:creationId xmlns:p14="http://schemas.microsoft.com/office/powerpoint/2010/main" val="25386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2C-D904-D541-9A99-E11339934442}"/>
              </a:ext>
            </a:extLst>
          </p:cNvPr>
          <p:cNvSpPr>
            <a:spLocks noGrp="1"/>
          </p:cNvSpPr>
          <p:nvPr>
            <p:ph type="title"/>
          </p:nvPr>
        </p:nvSpPr>
        <p:spPr/>
        <p:txBody>
          <a:bodyPr>
            <a:normAutofit/>
          </a:bodyPr>
          <a:lstStyle/>
          <a:p>
            <a:r>
              <a:rPr lang="en-US" dirty="0"/>
              <a:t>BE PART OF THE NEW INDUSTRY</a:t>
            </a:r>
            <a:br>
              <a:rPr lang="en-US" dirty="0"/>
            </a:br>
            <a:r>
              <a:rPr lang="en-US" dirty="0"/>
              <a:t>TO HELP FAMILIES</a:t>
            </a:r>
          </a:p>
        </p:txBody>
      </p:sp>
      <p:sp>
        <p:nvSpPr>
          <p:cNvPr id="3" name="Rectangle 2">
            <a:extLst>
              <a:ext uri="{FF2B5EF4-FFF2-40B4-BE49-F238E27FC236}">
                <a16:creationId xmlns:a16="http://schemas.microsoft.com/office/drawing/2014/main" id="{0834CA39-6887-5945-8A3B-0A35D54EC660}"/>
              </a:ext>
            </a:extLst>
          </p:cNvPr>
          <p:cNvSpPr/>
          <p:nvPr/>
        </p:nvSpPr>
        <p:spPr>
          <a:xfrm>
            <a:off x="838200" y="1551896"/>
            <a:ext cx="8552121" cy="954107"/>
          </a:xfrm>
          <a:prstGeom prst="rect">
            <a:avLst/>
          </a:prstGeom>
        </p:spPr>
        <p:txBody>
          <a:bodyPr wrap="square">
            <a:spAutoFit/>
          </a:bodyPr>
          <a:lstStyle/>
          <a:p>
            <a:r>
              <a:rPr lang="en-US" sz="2800" b="1" i="1" dirty="0">
                <a:solidFill>
                  <a:srgbClr val="00AD85"/>
                </a:solidFill>
                <a:effectLst/>
                <a:latin typeface="Corbel" panose="020B0503020204020204" pitchFamily="34" charset="0"/>
              </a:rPr>
              <a:t>The National Campaign</a:t>
            </a:r>
          </a:p>
          <a:p>
            <a:r>
              <a:rPr lang="en-US" sz="2800" b="1" i="1" dirty="0">
                <a:solidFill>
                  <a:srgbClr val="00AD85"/>
                </a:solidFill>
                <a:effectLst/>
                <a:latin typeface="Corbel" panose="020B0503020204020204" pitchFamily="34" charset="0"/>
              </a:rPr>
              <a:t>for Financial Literacy</a:t>
            </a:r>
          </a:p>
        </p:txBody>
      </p:sp>
      <p:pic>
        <p:nvPicPr>
          <p:cNvPr id="6" name="Picture 5">
            <a:extLst>
              <a:ext uri="{FF2B5EF4-FFF2-40B4-BE49-F238E27FC236}">
                <a16:creationId xmlns:a16="http://schemas.microsoft.com/office/drawing/2014/main" id="{B383483D-8CC9-C94A-9E0F-113CE894A844}"/>
              </a:ext>
            </a:extLst>
          </p:cNvPr>
          <p:cNvPicPr>
            <a:picLocks noChangeAspect="1"/>
          </p:cNvPicPr>
          <p:nvPr/>
        </p:nvPicPr>
        <p:blipFill>
          <a:blip r:embed="rId2"/>
          <a:stretch>
            <a:fillRect/>
          </a:stretch>
        </p:blipFill>
        <p:spPr>
          <a:xfrm rot="21089206">
            <a:off x="4659639" y="1899137"/>
            <a:ext cx="2701253" cy="3871161"/>
          </a:xfrm>
          <a:prstGeom prst="rect">
            <a:avLst/>
          </a:prstGeom>
          <a:effectLst>
            <a:outerShdw blurRad="50800" dist="38100" dir="2700000" algn="tl" rotWithShape="0">
              <a:prstClr val="black">
                <a:alpha val="40000"/>
              </a:prstClr>
            </a:outerShdw>
          </a:effectLst>
        </p:spPr>
      </p:pic>
      <p:pic>
        <p:nvPicPr>
          <p:cNvPr id="8" name="Picture 7" descr="A black sign with white text&#10;&#10;Description automatically generated">
            <a:extLst>
              <a:ext uri="{FF2B5EF4-FFF2-40B4-BE49-F238E27FC236}">
                <a16:creationId xmlns:a16="http://schemas.microsoft.com/office/drawing/2014/main" id="{7C552DAF-28C8-EE47-954E-4D40A585DE9E}"/>
              </a:ext>
            </a:extLst>
          </p:cNvPr>
          <p:cNvPicPr>
            <a:picLocks noChangeAspect="1"/>
          </p:cNvPicPr>
          <p:nvPr/>
        </p:nvPicPr>
        <p:blipFill>
          <a:blip r:embed="rId3"/>
          <a:stretch>
            <a:fillRect/>
          </a:stretch>
        </p:blipFill>
        <p:spPr>
          <a:xfrm rot="20120776">
            <a:off x="3011871" y="3129700"/>
            <a:ext cx="1984248" cy="1984248"/>
          </a:xfrm>
          <a:prstGeom prst="rect">
            <a:avLst/>
          </a:prstGeom>
          <a:effectLst>
            <a:outerShdw blurRad="50800" dist="38100" dir="2700000" algn="tl" rotWithShape="0">
              <a:prstClr val="black">
                <a:alpha val="40000"/>
              </a:prstClr>
            </a:outerShdw>
          </a:effectLst>
        </p:spPr>
      </p:pic>
      <p:pic>
        <p:nvPicPr>
          <p:cNvPr id="17" name="Picture 16" descr="A close up of text on a white background&#10;&#10;Description automatically generated">
            <a:extLst>
              <a:ext uri="{FF2B5EF4-FFF2-40B4-BE49-F238E27FC236}">
                <a16:creationId xmlns:a16="http://schemas.microsoft.com/office/drawing/2014/main" id="{08704FC0-C3EF-9741-85F6-A09FC676152F}"/>
              </a:ext>
            </a:extLst>
          </p:cNvPr>
          <p:cNvPicPr>
            <a:picLocks noChangeAspect="1"/>
          </p:cNvPicPr>
          <p:nvPr/>
        </p:nvPicPr>
        <p:blipFill>
          <a:blip r:embed="rId4"/>
          <a:stretch>
            <a:fillRect/>
          </a:stretch>
        </p:blipFill>
        <p:spPr>
          <a:xfrm rot="451230">
            <a:off x="7402543" y="1235819"/>
            <a:ext cx="3465197" cy="51977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262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8139-8903-A34A-8650-278CBF4716A7}"/>
              </a:ext>
            </a:extLst>
          </p:cNvPr>
          <p:cNvSpPr>
            <a:spLocks noGrp="1"/>
          </p:cNvSpPr>
          <p:nvPr>
            <p:ph type="title"/>
          </p:nvPr>
        </p:nvSpPr>
        <p:spPr/>
        <p:txBody>
          <a:bodyPr>
            <a:normAutofit/>
          </a:bodyPr>
          <a:lstStyle/>
          <a:p>
            <a:r>
              <a:rPr lang="en-US" dirty="0"/>
              <a:t>WE PROVIDE WORKSHOPS</a:t>
            </a:r>
            <a:br>
              <a:rPr lang="en-US" dirty="0"/>
            </a:br>
            <a:r>
              <a:rPr lang="en-US" dirty="0"/>
              <a:t>AND TRAINING</a:t>
            </a:r>
          </a:p>
        </p:txBody>
      </p:sp>
      <p:sp>
        <p:nvSpPr>
          <p:cNvPr id="3" name="Rectangle 2">
            <a:extLst>
              <a:ext uri="{FF2B5EF4-FFF2-40B4-BE49-F238E27FC236}">
                <a16:creationId xmlns:a16="http://schemas.microsoft.com/office/drawing/2014/main" id="{99794243-7030-3F43-BAA3-4A8629F70253}"/>
              </a:ext>
            </a:extLst>
          </p:cNvPr>
          <p:cNvSpPr/>
          <p:nvPr/>
        </p:nvSpPr>
        <p:spPr>
          <a:xfrm>
            <a:off x="1359195" y="1637379"/>
            <a:ext cx="4935279" cy="523220"/>
          </a:xfrm>
          <a:prstGeom prst="rect">
            <a:avLst/>
          </a:prstGeom>
        </p:spPr>
        <p:txBody>
          <a:bodyPr wrap="square">
            <a:spAutoFit/>
          </a:bodyPr>
          <a:lstStyle/>
          <a:p>
            <a:r>
              <a:rPr lang="en-US" sz="2800" b="1" i="1" dirty="0">
                <a:solidFill>
                  <a:srgbClr val="00AD85"/>
                </a:solidFill>
                <a:effectLst/>
                <a:latin typeface="Corbel" panose="020B0503020204020204" pitchFamily="34" charset="0"/>
              </a:rPr>
              <a:t>Financial Workshops</a:t>
            </a:r>
          </a:p>
        </p:txBody>
      </p:sp>
      <p:sp>
        <p:nvSpPr>
          <p:cNvPr id="4" name="Rectangle 3">
            <a:extLst>
              <a:ext uri="{FF2B5EF4-FFF2-40B4-BE49-F238E27FC236}">
                <a16:creationId xmlns:a16="http://schemas.microsoft.com/office/drawing/2014/main" id="{F74FC6D5-0074-024A-A8E2-7EA7B202069B}"/>
              </a:ext>
            </a:extLst>
          </p:cNvPr>
          <p:cNvSpPr/>
          <p:nvPr/>
        </p:nvSpPr>
        <p:spPr>
          <a:xfrm>
            <a:off x="1359195" y="2160599"/>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Increase Cash Flow</a:t>
            </a:r>
          </a:p>
        </p:txBody>
      </p:sp>
      <p:sp>
        <p:nvSpPr>
          <p:cNvPr id="5" name="Rectangle 4">
            <a:extLst>
              <a:ext uri="{FF2B5EF4-FFF2-40B4-BE49-F238E27FC236}">
                <a16:creationId xmlns:a16="http://schemas.microsoft.com/office/drawing/2014/main" id="{F774F2A2-A973-3F4A-8DDF-466EEC8ACF7F}"/>
              </a:ext>
            </a:extLst>
          </p:cNvPr>
          <p:cNvSpPr/>
          <p:nvPr/>
        </p:nvSpPr>
        <p:spPr>
          <a:xfrm>
            <a:off x="0" y="5280372"/>
            <a:ext cx="12192000" cy="954107"/>
          </a:xfrm>
          <a:prstGeom prst="rect">
            <a:avLst/>
          </a:prstGeom>
        </p:spPr>
        <p:txBody>
          <a:bodyPr wrap="square">
            <a:spAutoFit/>
          </a:bodyPr>
          <a:lstStyle/>
          <a:p>
            <a:pPr algn="ctr"/>
            <a:r>
              <a:rPr lang="en-US" sz="2800" b="1" i="1" dirty="0">
                <a:solidFill>
                  <a:schemeClr val="tx1">
                    <a:lumMod val="75000"/>
                    <a:lumOff val="25000"/>
                  </a:schemeClr>
                </a:solidFill>
                <a:effectLst/>
                <a:latin typeface="Corbel" panose="020B0503020204020204" pitchFamily="34" charset="0"/>
              </a:rPr>
              <a:t>We hold classes to provide knowledge and strategies</a:t>
            </a:r>
          </a:p>
          <a:p>
            <a:pPr algn="ctr"/>
            <a:r>
              <a:rPr lang="en-US" sz="2800" b="1" i="1" dirty="0">
                <a:solidFill>
                  <a:schemeClr val="tx1">
                    <a:lumMod val="75000"/>
                    <a:lumOff val="25000"/>
                  </a:schemeClr>
                </a:solidFill>
                <a:effectLst/>
                <a:latin typeface="Corbel" panose="020B0503020204020204" pitchFamily="34" charset="0"/>
              </a:rPr>
              <a:t>in all major areas of financial services.</a:t>
            </a:r>
          </a:p>
        </p:txBody>
      </p:sp>
      <p:sp>
        <p:nvSpPr>
          <p:cNvPr id="6" name="Rectangle 5">
            <a:extLst>
              <a:ext uri="{FF2B5EF4-FFF2-40B4-BE49-F238E27FC236}">
                <a16:creationId xmlns:a16="http://schemas.microsoft.com/office/drawing/2014/main" id="{2647FA4F-C55D-DB43-99EE-92367E70C347}"/>
              </a:ext>
            </a:extLst>
          </p:cNvPr>
          <p:cNvSpPr/>
          <p:nvPr/>
        </p:nvSpPr>
        <p:spPr>
          <a:xfrm>
            <a:off x="1359195" y="2571900"/>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Debt Management</a:t>
            </a:r>
          </a:p>
        </p:txBody>
      </p:sp>
      <p:sp>
        <p:nvSpPr>
          <p:cNvPr id="7" name="Rectangle 6">
            <a:extLst>
              <a:ext uri="{FF2B5EF4-FFF2-40B4-BE49-F238E27FC236}">
                <a16:creationId xmlns:a16="http://schemas.microsoft.com/office/drawing/2014/main" id="{2030275B-7DE4-1341-B384-385A39716E62}"/>
              </a:ext>
            </a:extLst>
          </p:cNvPr>
          <p:cNvSpPr/>
          <p:nvPr/>
        </p:nvSpPr>
        <p:spPr>
          <a:xfrm>
            <a:off x="1359194" y="2986435"/>
            <a:ext cx="5232991"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Building Savings &amp; Wealth</a:t>
            </a:r>
          </a:p>
        </p:txBody>
      </p:sp>
      <p:sp>
        <p:nvSpPr>
          <p:cNvPr id="8" name="Rectangle 7">
            <a:extLst>
              <a:ext uri="{FF2B5EF4-FFF2-40B4-BE49-F238E27FC236}">
                <a16:creationId xmlns:a16="http://schemas.microsoft.com/office/drawing/2014/main" id="{A7C16202-EA9F-BB4E-AA6C-5F126BC21FB2}"/>
              </a:ext>
            </a:extLst>
          </p:cNvPr>
          <p:cNvSpPr/>
          <p:nvPr/>
        </p:nvSpPr>
        <p:spPr>
          <a:xfrm>
            <a:off x="1359195" y="3397736"/>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Proper Protection</a:t>
            </a:r>
          </a:p>
        </p:txBody>
      </p:sp>
      <p:sp>
        <p:nvSpPr>
          <p:cNvPr id="9" name="Rectangle 8">
            <a:extLst>
              <a:ext uri="{FF2B5EF4-FFF2-40B4-BE49-F238E27FC236}">
                <a16:creationId xmlns:a16="http://schemas.microsoft.com/office/drawing/2014/main" id="{33EE28E4-9EF9-E04F-B1D6-A02B0377B0E9}"/>
              </a:ext>
            </a:extLst>
          </p:cNvPr>
          <p:cNvSpPr/>
          <p:nvPr/>
        </p:nvSpPr>
        <p:spPr>
          <a:xfrm>
            <a:off x="1359195" y="3812272"/>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Asset Accumulation Strategies</a:t>
            </a:r>
          </a:p>
        </p:txBody>
      </p:sp>
      <p:sp>
        <p:nvSpPr>
          <p:cNvPr id="10" name="Rectangle 9">
            <a:extLst>
              <a:ext uri="{FF2B5EF4-FFF2-40B4-BE49-F238E27FC236}">
                <a16:creationId xmlns:a16="http://schemas.microsoft.com/office/drawing/2014/main" id="{69995DC5-C068-3E46-BC19-4C795C71DB51}"/>
              </a:ext>
            </a:extLst>
          </p:cNvPr>
          <p:cNvSpPr/>
          <p:nvPr/>
        </p:nvSpPr>
        <p:spPr>
          <a:xfrm>
            <a:off x="1359195" y="4226807"/>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Investment Vehicles</a:t>
            </a:r>
          </a:p>
        </p:txBody>
      </p:sp>
      <p:sp>
        <p:nvSpPr>
          <p:cNvPr id="11" name="Rectangle 10">
            <a:extLst>
              <a:ext uri="{FF2B5EF4-FFF2-40B4-BE49-F238E27FC236}">
                <a16:creationId xmlns:a16="http://schemas.microsoft.com/office/drawing/2014/main" id="{07A4B8E7-31BC-BC4D-9FAE-1048ADC8865C}"/>
              </a:ext>
            </a:extLst>
          </p:cNvPr>
          <p:cNvSpPr/>
          <p:nvPr/>
        </p:nvSpPr>
        <p:spPr>
          <a:xfrm>
            <a:off x="1359195" y="4638108"/>
            <a:ext cx="4446182" cy="430887"/>
          </a:xfrm>
          <a:prstGeom prst="rect">
            <a:avLst/>
          </a:prstGeom>
        </p:spPr>
        <p:txBody>
          <a:bodyPr wrap="square" anchor="ctr">
            <a:spAutoFit/>
          </a:bodyPr>
          <a:lstStyle/>
          <a:p>
            <a:pPr marL="342900" indent="-342900" fontAlgn="ctr">
              <a:buClr>
                <a:srgbClr val="00AD85"/>
              </a:buClr>
              <a:buSzPct val="175000"/>
              <a:buFont typeface="Wingdings" pitchFamily="2" charset="2"/>
              <a:buChar char="§"/>
            </a:pPr>
            <a:r>
              <a:rPr lang="en-US" sz="2200" dirty="0">
                <a:solidFill>
                  <a:schemeClr val="tx1">
                    <a:lumMod val="75000"/>
                    <a:lumOff val="25000"/>
                  </a:schemeClr>
                </a:solidFill>
                <a:latin typeface="Corbel" panose="020B0503020204020204" pitchFamily="34" charset="0"/>
              </a:rPr>
              <a:t>Your Health &amp; Wealth</a:t>
            </a:r>
          </a:p>
        </p:txBody>
      </p:sp>
      <p:sp>
        <p:nvSpPr>
          <p:cNvPr id="12" name="Rectangle 11">
            <a:extLst>
              <a:ext uri="{FF2B5EF4-FFF2-40B4-BE49-F238E27FC236}">
                <a16:creationId xmlns:a16="http://schemas.microsoft.com/office/drawing/2014/main" id="{32556DF7-967B-9A4C-AB65-5D0DBCB89BEF}"/>
              </a:ext>
            </a:extLst>
          </p:cNvPr>
          <p:cNvSpPr/>
          <p:nvPr/>
        </p:nvSpPr>
        <p:spPr>
          <a:xfrm>
            <a:off x="6898758" y="1637379"/>
            <a:ext cx="4935279" cy="523220"/>
          </a:xfrm>
          <a:prstGeom prst="rect">
            <a:avLst/>
          </a:prstGeom>
        </p:spPr>
        <p:txBody>
          <a:bodyPr wrap="square">
            <a:spAutoFit/>
          </a:bodyPr>
          <a:lstStyle/>
          <a:p>
            <a:r>
              <a:rPr lang="en-US" sz="2800" b="1" i="1" dirty="0">
                <a:solidFill>
                  <a:srgbClr val="8F3F96"/>
                </a:solidFill>
                <a:effectLst/>
                <a:latin typeface="Corbel" panose="020B0503020204020204" pitchFamily="34" charset="0"/>
              </a:rPr>
              <a:t>Platform Training</a:t>
            </a:r>
          </a:p>
        </p:txBody>
      </p:sp>
      <p:sp>
        <p:nvSpPr>
          <p:cNvPr id="13" name="Rectangle 12">
            <a:extLst>
              <a:ext uri="{FF2B5EF4-FFF2-40B4-BE49-F238E27FC236}">
                <a16:creationId xmlns:a16="http://schemas.microsoft.com/office/drawing/2014/main" id="{F2890ED6-B5A3-0B47-985B-E691E51E4E49}"/>
              </a:ext>
            </a:extLst>
          </p:cNvPr>
          <p:cNvSpPr/>
          <p:nvPr/>
        </p:nvSpPr>
        <p:spPr>
          <a:xfrm>
            <a:off x="7041924" y="2246931"/>
            <a:ext cx="1363486" cy="1334950"/>
          </a:xfrm>
          <a:prstGeom prst="rect">
            <a:avLst/>
          </a:prstGeom>
          <a:solidFill>
            <a:srgbClr val="8F3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bg1"/>
                </a:solidFill>
              </a:rPr>
              <a:t>INSURANCE</a:t>
            </a:r>
          </a:p>
        </p:txBody>
      </p:sp>
      <p:sp>
        <p:nvSpPr>
          <p:cNvPr id="14" name="Rectangle 13">
            <a:extLst>
              <a:ext uri="{FF2B5EF4-FFF2-40B4-BE49-F238E27FC236}">
                <a16:creationId xmlns:a16="http://schemas.microsoft.com/office/drawing/2014/main" id="{1809B00F-9BC5-F042-8EE9-BD76ADD3BDDB}"/>
              </a:ext>
            </a:extLst>
          </p:cNvPr>
          <p:cNvSpPr/>
          <p:nvPr/>
        </p:nvSpPr>
        <p:spPr>
          <a:xfrm>
            <a:off x="8530481" y="2246931"/>
            <a:ext cx="1363486" cy="1334950"/>
          </a:xfrm>
          <a:prstGeom prst="rect">
            <a:avLst/>
          </a:prstGeom>
          <a:solidFill>
            <a:srgbClr val="00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bg1"/>
                </a:solidFill>
              </a:rPr>
              <a:t>INVESTMENT</a:t>
            </a:r>
          </a:p>
        </p:txBody>
      </p:sp>
      <p:sp>
        <p:nvSpPr>
          <p:cNvPr id="15" name="Rectangle 14">
            <a:extLst>
              <a:ext uri="{FF2B5EF4-FFF2-40B4-BE49-F238E27FC236}">
                <a16:creationId xmlns:a16="http://schemas.microsoft.com/office/drawing/2014/main" id="{27159D0A-0B69-804B-8C52-C8BFA041DEDE}"/>
              </a:ext>
            </a:extLst>
          </p:cNvPr>
          <p:cNvSpPr/>
          <p:nvPr/>
        </p:nvSpPr>
        <p:spPr>
          <a:xfrm>
            <a:off x="7041924" y="3695584"/>
            <a:ext cx="1363486" cy="1334950"/>
          </a:xfrm>
          <a:prstGeom prst="rect">
            <a:avLst/>
          </a:prstGeom>
          <a:solidFill>
            <a:srgbClr val="00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bg1"/>
                </a:solidFill>
              </a:rPr>
              <a:t>HEALTH</a:t>
            </a:r>
          </a:p>
        </p:txBody>
      </p:sp>
      <p:sp>
        <p:nvSpPr>
          <p:cNvPr id="16" name="Rectangle 15">
            <a:extLst>
              <a:ext uri="{FF2B5EF4-FFF2-40B4-BE49-F238E27FC236}">
                <a16:creationId xmlns:a16="http://schemas.microsoft.com/office/drawing/2014/main" id="{91162E7C-3261-B747-A55A-85B12B70C760}"/>
              </a:ext>
            </a:extLst>
          </p:cNvPr>
          <p:cNvSpPr/>
          <p:nvPr/>
        </p:nvSpPr>
        <p:spPr>
          <a:xfrm>
            <a:off x="8530481" y="3695584"/>
            <a:ext cx="1363486" cy="1334950"/>
          </a:xfrm>
          <a:prstGeom prst="rect">
            <a:avLst/>
          </a:prstGeom>
          <a:solidFill>
            <a:srgbClr val="8F3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bg1"/>
                </a:solidFill>
              </a:rPr>
              <a:t>EDUCATION</a:t>
            </a:r>
          </a:p>
        </p:txBody>
      </p:sp>
      <p:sp>
        <p:nvSpPr>
          <p:cNvPr id="17" name="Rectangle 16">
            <a:extLst>
              <a:ext uri="{FF2B5EF4-FFF2-40B4-BE49-F238E27FC236}">
                <a16:creationId xmlns:a16="http://schemas.microsoft.com/office/drawing/2014/main" id="{7E4DA5A6-EE43-0349-8CE7-960CF365A2A7}"/>
              </a:ext>
            </a:extLst>
          </p:cNvPr>
          <p:cNvSpPr/>
          <p:nvPr/>
        </p:nvSpPr>
        <p:spPr>
          <a:xfrm>
            <a:off x="7041924" y="2246931"/>
            <a:ext cx="2852043" cy="27836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5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2000"/>
                            </p:stCondLst>
                            <p:childTnLst>
                              <p:par>
                                <p:cTn id="61" presetID="21"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1930</Words>
  <Application>Microsoft Macintosh PowerPoint</Application>
  <PresentationFormat>Widescreen</PresentationFormat>
  <Paragraphs>204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Corbel</vt:lpstr>
      <vt:lpstr>Wingdings</vt:lpstr>
      <vt:lpstr>Office Theme</vt:lpstr>
      <vt:lpstr>PowerPoint Presentation</vt:lpstr>
      <vt:lpstr>UNCERTAINTY ON THE HORIZON</vt:lpstr>
      <vt:lpstr>OBSTACLES AHEAD</vt:lpstr>
      <vt:lpstr>WHAT IS YOUR SITUATION RIGHT NOW?</vt:lpstr>
      <vt:lpstr>LACK OF FINANCIAL KNOWLEDGE</vt:lpstr>
      <vt:lpstr>WE BELIEVE IN FINANCIAL EDUCATION</vt:lpstr>
      <vt:lpstr>A MISSION TO MOTIVATE</vt:lpstr>
      <vt:lpstr>BE PART OF THE NEW INDUSTRY TO HELP FAMILIES</vt:lpstr>
      <vt:lpstr>WE PROVIDE WORKSHOPS AND TRAINING</vt:lpstr>
      <vt:lpstr>ERA OF THE INFORMED CONSUMER</vt:lpstr>
      <vt:lpstr>THE DISTRIBUTION REVOLUTION</vt:lpstr>
      <vt:lpstr>A POWERFUL BUSINESS PLATFORM</vt:lpstr>
      <vt:lpstr>TRAVEL THE WORLD</vt:lpstr>
      <vt:lpstr>LIFE IS ALL ABOUT CHOICES</vt:lpstr>
      <vt:lpstr>MAKING A DIFFERENCE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Yee</dc:creator>
  <cp:lastModifiedBy>Justin Yee</cp:lastModifiedBy>
  <cp:revision>34</cp:revision>
  <dcterms:created xsi:type="dcterms:W3CDTF">2020-06-03T19:15:39Z</dcterms:created>
  <dcterms:modified xsi:type="dcterms:W3CDTF">2020-06-03T23:19:26Z</dcterms:modified>
</cp:coreProperties>
</file>